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62" r:id="rId4"/>
    <p:sldId id="263" r:id="rId5"/>
    <p:sldId id="268" r:id="rId6"/>
    <p:sldId id="265" r:id="rId7"/>
    <p:sldId id="266" r:id="rId8"/>
    <p:sldId id="274" r:id="rId9"/>
    <p:sldId id="271" r:id="rId10"/>
    <p:sldId id="283" r:id="rId11"/>
    <p:sldId id="284" r:id="rId12"/>
    <p:sldId id="299" r:id="rId13"/>
    <p:sldId id="304" r:id="rId14"/>
    <p:sldId id="300" r:id="rId15"/>
    <p:sldId id="301" r:id="rId16"/>
    <p:sldId id="305" r:id="rId17"/>
    <p:sldId id="306" r:id="rId18"/>
    <p:sldId id="302" r:id="rId19"/>
    <p:sldId id="296" r:id="rId20"/>
    <p:sldId id="297" r:id="rId21"/>
    <p:sldId id="312" r:id="rId22"/>
    <p:sldId id="314" r:id="rId23"/>
    <p:sldId id="316" r:id="rId24"/>
    <p:sldId id="317" r:id="rId25"/>
    <p:sldId id="315" r:id="rId26"/>
    <p:sldId id="291" r:id="rId27"/>
    <p:sldId id="293" r:id="rId28"/>
    <p:sldId id="294" r:id="rId29"/>
    <p:sldId id="309" r:id="rId30"/>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42A"/>
    <a:srgbClr val="DCECCC"/>
    <a:srgbClr val="98D42C"/>
    <a:srgbClr val="D6F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F288FD-B2C8-4980-B14C-1B27E59DE21E}" type="datetimeFigureOut">
              <a:rPr lang="vi-VN" smtClean="0"/>
              <a:t>10/06/2017</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9C2A38-1454-47D4-A1C2-8B04A599066D}" type="slidenum">
              <a:rPr lang="vi-VN" smtClean="0"/>
              <a:t>‹#›</a:t>
            </a:fld>
            <a:endParaRPr lang="vi-VN"/>
          </a:p>
        </p:txBody>
      </p:sp>
    </p:spTree>
    <p:extLst>
      <p:ext uri="{BB962C8B-B14F-4D97-AF65-F5344CB8AC3E}">
        <p14:creationId xmlns:p14="http://schemas.microsoft.com/office/powerpoint/2010/main" val="32596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F9C2A38-1454-47D4-A1C2-8B04A599066D}" type="slidenum">
              <a:rPr lang="vi-VN" smtClean="0"/>
              <a:t>4</a:t>
            </a:fld>
            <a:endParaRPr lang="vi-VN"/>
          </a:p>
        </p:txBody>
      </p:sp>
    </p:spTree>
    <p:extLst>
      <p:ext uri="{BB962C8B-B14F-4D97-AF65-F5344CB8AC3E}">
        <p14:creationId xmlns:p14="http://schemas.microsoft.com/office/powerpoint/2010/main" val="113515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F9C2A38-1454-47D4-A1C2-8B04A599066D}" type="slidenum">
              <a:rPr lang="vi-VN" smtClean="0"/>
              <a:t>5</a:t>
            </a:fld>
            <a:endParaRPr lang="vi-VN"/>
          </a:p>
        </p:txBody>
      </p:sp>
    </p:spTree>
    <p:extLst>
      <p:ext uri="{BB962C8B-B14F-4D97-AF65-F5344CB8AC3E}">
        <p14:creationId xmlns:p14="http://schemas.microsoft.com/office/powerpoint/2010/main" val="113515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E:\nhac\Nho-MyTam.mp3" TargetMode="Externa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Hoàng Thị Thanh Thảo</a:t>
            </a:r>
          </a:p>
        </p:txBody>
      </p:sp>
      <p:sp>
        <p:nvSpPr>
          <p:cNvPr id="307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7AA4FD-2C1C-4F2C-99EA-01077E524714}" type="slidenum">
              <a:rPr lang="en-US" smtClean="0"/>
              <a:pPr eaLnBrk="1" hangingPunct="1"/>
              <a:t>1</a:t>
            </a:fld>
            <a:endParaRPr lang="en-US" smtClean="0"/>
          </a:p>
        </p:txBody>
      </p:sp>
      <p:sp>
        <p:nvSpPr>
          <p:cNvPr id="3076" name="Rectangle 2"/>
          <p:cNvSpPr>
            <a:spLocks noChangeArrowheads="1"/>
          </p:cNvSpPr>
          <p:nvPr/>
        </p:nvSpPr>
        <p:spPr bwMode="auto">
          <a:xfrm>
            <a:off x="0" y="0"/>
            <a:ext cx="9220200" cy="6934200"/>
          </a:xfrm>
          <a:prstGeom prst="rect">
            <a:avLst/>
          </a:prstGeom>
          <a:solidFill>
            <a:srgbClr val="000066"/>
          </a:solidFill>
          <a:ln w="76200">
            <a:solidFill>
              <a:schemeClr val="bg1"/>
            </a:solidFill>
            <a:miter lim="800000"/>
            <a:headEnd/>
            <a:tailEnd/>
          </a:ln>
        </p:spPr>
        <p:txBody>
          <a:bodyPr wrap="none" anchor="ctr"/>
          <a:lstStyle/>
          <a:p>
            <a:endParaRPr lang="vi-VN"/>
          </a:p>
        </p:txBody>
      </p:sp>
      <p:pic>
        <p:nvPicPr>
          <p:cNvPr id="3077" name="Picture 3" descr="flowers_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97" y="2667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4"/>
          <p:cNvSpPr>
            <a:spLocks noChangeArrowheads="1" noChangeShapeType="1" noTextEdit="1"/>
          </p:cNvSpPr>
          <p:nvPr/>
        </p:nvSpPr>
        <p:spPr bwMode="auto">
          <a:xfrm rot="516277">
            <a:off x="1902085" y="1346890"/>
            <a:ext cx="6110288" cy="2176878"/>
          </a:xfrm>
          <a:prstGeom prst="rect">
            <a:avLst/>
          </a:prstGeom>
        </p:spPr>
        <p:txBody>
          <a:bodyPr wrap="none" fromWordArt="1">
            <a:prstTxWarp prst="textPlain">
              <a:avLst>
                <a:gd name="adj" fmla="val 50000"/>
              </a:avLst>
            </a:prstTxWarp>
          </a:bodyPr>
          <a:lstStyle/>
          <a:p>
            <a:pPr algn="ctr"/>
            <a:r>
              <a:rPr lang="vi-VN" sz="2000" b="1" kern="10" dirty="0">
                <a:ln w="9525">
                  <a:solidFill>
                    <a:srgbClr val="000000"/>
                  </a:solidFill>
                  <a:round/>
                  <a:headEnd/>
                  <a:tailEnd/>
                </a:ln>
                <a:solidFill>
                  <a:srgbClr val="00B0F0"/>
                </a:solidFill>
                <a:latin typeface="Times New Roman"/>
                <a:cs typeface="Times New Roman"/>
              </a:rPr>
              <a:t>CHÀO MỪNG THẦY CÔ VỀ DỰ </a:t>
            </a:r>
            <a:r>
              <a:rPr lang="vi-VN" sz="2000" b="1" kern="10" dirty="0" smtClean="0">
                <a:ln w="9525">
                  <a:solidFill>
                    <a:srgbClr val="000000"/>
                  </a:solidFill>
                  <a:round/>
                  <a:headEnd/>
                  <a:tailEnd/>
                </a:ln>
                <a:solidFill>
                  <a:srgbClr val="00B0F0"/>
                </a:solidFill>
                <a:latin typeface="Times New Roman"/>
                <a:cs typeface="Times New Roman"/>
              </a:rPr>
              <a:t>GIỜ </a:t>
            </a:r>
          </a:p>
          <a:p>
            <a:pPr algn="ctr"/>
            <a:r>
              <a:rPr lang="vi-VN" sz="2000" b="1" kern="10" dirty="0" smtClean="0">
                <a:ln w="9525">
                  <a:solidFill>
                    <a:srgbClr val="000000"/>
                  </a:solidFill>
                  <a:round/>
                  <a:headEnd/>
                  <a:tailEnd/>
                </a:ln>
                <a:solidFill>
                  <a:srgbClr val="00B0F0"/>
                </a:solidFill>
                <a:latin typeface="Times New Roman"/>
                <a:cs typeface="Times New Roman"/>
              </a:rPr>
              <a:t>NGỮ VĂN LỚP 6A7 </a:t>
            </a:r>
            <a:endParaRPr lang="vi-VN" sz="2000" b="1" kern="10" dirty="0">
              <a:ln w="9525">
                <a:solidFill>
                  <a:srgbClr val="000000"/>
                </a:solidFill>
                <a:round/>
                <a:headEnd/>
                <a:tailEnd/>
              </a:ln>
              <a:solidFill>
                <a:srgbClr val="00B0F0"/>
              </a:solidFill>
              <a:latin typeface="Times New Roman"/>
              <a:cs typeface="Times New Roman"/>
            </a:endParaRPr>
          </a:p>
        </p:txBody>
      </p:sp>
      <p:sp>
        <p:nvSpPr>
          <p:cNvPr id="3079" name="WordArt 5"/>
          <p:cNvSpPr>
            <a:spLocks noChangeArrowheads="1" noChangeShapeType="1" noTextEdit="1"/>
          </p:cNvSpPr>
          <p:nvPr/>
        </p:nvSpPr>
        <p:spPr bwMode="auto">
          <a:xfrm rot="598910">
            <a:off x="4267200" y="2590800"/>
            <a:ext cx="1828800" cy="400050"/>
          </a:xfrm>
          <a:prstGeom prst="rect">
            <a:avLst/>
          </a:prstGeom>
        </p:spPr>
        <p:txBody>
          <a:bodyPr wrap="none" fromWordArt="1">
            <a:prstTxWarp prst="textPlain">
              <a:avLst>
                <a:gd name="adj" fmla="val 50000"/>
              </a:avLst>
            </a:prstTxWarp>
          </a:bodyPr>
          <a:lstStyle/>
          <a:p>
            <a:pPr algn="ctr"/>
            <a:endParaRPr lang="vi-VN" sz="2400" b="1" i="1" kern="10">
              <a:ln w="9525">
                <a:solidFill>
                  <a:srgbClr val="000000"/>
                </a:solidFill>
                <a:round/>
                <a:headEnd/>
                <a:tailEnd/>
              </a:ln>
              <a:solidFill>
                <a:srgbClr val="000000"/>
              </a:solidFill>
              <a:latin typeface="Times New Roman"/>
              <a:cs typeface="Times New Roman"/>
            </a:endParaRPr>
          </a:p>
        </p:txBody>
      </p:sp>
      <p:sp>
        <p:nvSpPr>
          <p:cNvPr id="3080" name="WordArt 6"/>
          <p:cNvSpPr>
            <a:spLocks noChangeArrowheads="1" noChangeShapeType="1" noTextEdit="1"/>
          </p:cNvSpPr>
          <p:nvPr/>
        </p:nvSpPr>
        <p:spPr bwMode="auto">
          <a:xfrm rot="505618">
            <a:off x="2472722" y="3864154"/>
            <a:ext cx="5032618" cy="1145049"/>
          </a:xfrm>
          <a:prstGeom prst="rect">
            <a:avLst/>
          </a:prstGeom>
        </p:spPr>
        <p:txBody>
          <a:bodyPr wrap="none" fromWordArt="1">
            <a:prstTxWarp prst="textPlain">
              <a:avLst>
                <a:gd name="adj" fmla="val 50000"/>
              </a:avLst>
            </a:prstTxWarp>
          </a:bodyPr>
          <a:lstStyle/>
          <a:p>
            <a:pPr algn="ctr"/>
            <a:r>
              <a:rPr lang="vi-VN" sz="2000" b="1" i="1" kern="10" dirty="0">
                <a:ln w="9525">
                  <a:solidFill>
                    <a:srgbClr val="000000"/>
                  </a:solidFill>
                  <a:round/>
                  <a:headEnd/>
                  <a:tailEnd/>
                </a:ln>
                <a:solidFill>
                  <a:srgbClr val="FF0000"/>
                </a:solidFill>
                <a:latin typeface="Times New Roman"/>
                <a:cs typeface="Times New Roman"/>
              </a:rPr>
              <a:t>Giáo viên dạy : </a:t>
            </a:r>
            <a:r>
              <a:rPr lang="vi-VN" sz="2000" b="1" i="1" kern="10" dirty="0" smtClean="0">
                <a:ln w="9525">
                  <a:solidFill>
                    <a:srgbClr val="000000"/>
                  </a:solidFill>
                  <a:round/>
                  <a:headEnd/>
                  <a:tailEnd/>
                </a:ln>
                <a:solidFill>
                  <a:srgbClr val="FF0000"/>
                </a:solidFill>
                <a:latin typeface="Times New Roman"/>
                <a:cs typeface="Times New Roman"/>
              </a:rPr>
              <a:t>Đoàn Thị Hồng</a:t>
            </a:r>
            <a:endParaRPr lang="vi-VN" sz="2000" b="1" i="1" kern="10" dirty="0">
              <a:ln w="9525">
                <a:solidFill>
                  <a:srgbClr val="000000"/>
                </a:solidFill>
                <a:round/>
                <a:headEnd/>
                <a:tailEnd/>
              </a:ln>
              <a:solidFill>
                <a:srgbClr val="FF0000"/>
              </a:solidFill>
              <a:latin typeface="Times New Roman"/>
              <a:cs typeface="Times New Roman"/>
            </a:endParaRPr>
          </a:p>
        </p:txBody>
      </p:sp>
      <p:pic>
        <p:nvPicPr>
          <p:cNvPr id="3081" name="Picture 4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4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429000"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4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4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611813"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Nho-MyTam.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991600" y="6705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7"/>
          <p:cNvSpPr>
            <a:spLocks noChangeArrowheads="1"/>
          </p:cNvSpPr>
          <p:nvPr/>
        </p:nvSpPr>
        <p:spPr bwMode="auto">
          <a:xfrm rot="548499">
            <a:off x="4538663" y="606425"/>
            <a:ext cx="254000" cy="236538"/>
          </a:xfrm>
          <a:prstGeom prst="star5">
            <a:avLst/>
          </a:prstGeom>
          <a:solidFill>
            <a:srgbClr val="66FFCC"/>
          </a:solidFill>
          <a:ln w="28575">
            <a:solidFill>
              <a:srgbClr val="009900"/>
            </a:solidFill>
            <a:miter lim="800000"/>
            <a:headEnd/>
            <a:tailEnd/>
          </a:ln>
          <a:effectLst/>
        </p:spPr>
        <p:txBody>
          <a:bodyPr wrap="none" anchor="ctr"/>
          <a:lstStyle/>
          <a:p>
            <a:pPr>
              <a:defRPr/>
            </a:pPr>
            <a:endParaRPr lang="en-US"/>
          </a:p>
        </p:txBody>
      </p:sp>
      <p:sp>
        <p:nvSpPr>
          <p:cNvPr id="15" name="AutoShape 8"/>
          <p:cNvSpPr>
            <a:spLocks noChangeArrowheads="1"/>
          </p:cNvSpPr>
          <p:nvPr/>
        </p:nvSpPr>
        <p:spPr bwMode="auto">
          <a:xfrm rot="19645410">
            <a:off x="4614863" y="1262063"/>
            <a:ext cx="304800" cy="228600"/>
          </a:xfrm>
          <a:prstGeom prst="star5">
            <a:avLst/>
          </a:prstGeom>
          <a:solidFill>
            <a:srgbClr val="FFFF00"/>
          </a:solidFill>
          <a:ln w="28575">
            <a:solidFill>
              <a:srgbClr val="0066FF"/>
            </a:solidFill>
            <a:miter lim="800000"/>
            <a:headEnd/>
            <a:tailEnd/>
          </a:ln>
          <a:effectLst/>
        </p:spPr>
        <p:txBody>
          <a:bodyPr wrap="none" anchor="ctr"/>
          <a:lstStyle/>
          <a:p>
            <a:pPr>
              <a:defRPr/>
            </a:pPr>
            <a:endParaRPr lang="en-US"/>
          </a:p>
        </p:txBody>
      </p:sp>
      <p:sp>
        <p:nvSpPr>
          <p:cNvPr id="16" name="AutoShape 9"/>
          <p:cNvSpPr>
            <a:spLocks noChangeArrowheads="1"/>
          </p:cNvSpPr>
          <p:nvPr/>
        </p:nvSpPr>
        <p:spPr bwMode="auto">
          <a:xfrm>
            <a:off x="4919663" y="423863"/>
            <a:ext cx="228600" cy="228600"/>
          </a:xfrm>
          <a:prstGeom prst="star5">
            <a:avLst/>
          </a:prstGeom>
          <a:noFill/>
          <a:ln w="28575">
            <a:solidFill>
              <a:srgbClr val="FF0066"/>
            </a:solidFill>
            <a:miter lim="800000"/>
            <a:headEnd/>
            <a:tailEnd/>
          </a:ln>
          <a:effectLst/>
        </p:spPr>
        <p:txBody>
          <a:bodyPr wrap="none" anchor="ctr"/>
          <a:lstStyle/>
          <a:p>
            <a:pPr>
              <a:defRPr/>
            </a:pPr>
            <a:endParaRPr lang="en-US"/>
          </a:p>
        </p:txBody>
      </p:sp>
      <p:sp>
        <p:nvSpPr>
          <p:cNvPr id="17" name="AutoShape 10"/>
          <p:cNvSpPr>
            <a:spLocks noChangeArrowheads="1"/>
          </p:cNvSpPr>
          <p:nvPr/>
        </p:nvSpPr>
        <p:spPr bwMode="auto">
          <a:xfrm rot="19645410">
            <a:off x="4919663" y="804863"/>
            <a:ext cx="228600" cy="228600"/>
          </a:xfrm>
          <a:prstGeom prst="star5">
            <a:avLst/>
          </a:prstGeom>
          <a:solidFill>
            <a:srgbClr val="FFFF00"/>
          </a:solidFill>
          <a:ln w="28575">
            <a:solidFill>
              <a:srgbClr val="FF00FF"/>
            </a:solidFill>
            <a:miter lim="800000"/>
            <a:headEnd/>
            <a:tailEnd/>
          </a:ln>
          <a:effectLst/>
        </p:spPr>
        <p:txBody>
          <a:bodyPr wrap="none" anchor="ctr"/>
          <a:lstStyle/>
          <a:p>
            <a:pPr>
              <a:defRPr/>
            </a:pPr>
            <a:endParaRPr lang="en-US"/>
          </a:p>
        </p:txBody>
      </p:sp>
      <p:sp>
        <p:nvSpPr>
          <p:cNvPr id="18" name="AutoShape 11"/>
          <p:cNvSpPr>
            <a:spLocks noChangeArrowheads="1"/>
          </p:cNvSpPr>
          <p:nvPr/>
        </p:nvSpPr>
        <p:spPr bwMode="auto">
          <a:xfrm rot="548499">
            <a:off x="4386263" y="1566863"/>
            <a:ext cx="152400" cy="228600"/>
          </a:xfrm>
          <a:prstGeom prst="star5">
            <a:avLst/>
          </a:prstGeom>
          <a:solidFill>
            <a:srgbClr val="FF0066"/>
          </a:solidFill>
          <a:ln w="38100">
            <a:solidFill>
              <a:srgbClr val="FFFF00"/>
            </a:solidFill>
            <a:miter lim="800000"/>
            <a:headEnd/>
            <a:tailEnd/>
          </a:ln>
          <a:effectLst/>
        </p:spPr>
        <p:txBody>
          <a:bodyPr wrap="none" anchor="ctr"/>
          <a:lstStyle/>
          <a:p>
            <a:pPr>
              <a:defRPr/>
            </a:pPr>
            <a:endParaRPr lang="en-US"/>
          </a:p>
        </p:txBody>
      </p:sp>
      <p:sp>
        <p:nvSpPr>
          <p:cNvPr id="19" name="AutoShape 12"/>
          <p:cNvSpPr>
            <a:spLocks noChangeArrowheads="1"/>
          </p:cNvSpPr>
          <p:nvPr/>
        </p:nvSpPr>
        <p:spPr bwMode="auto">
          <a:xfrm rot="20820323">
            <a:off x="4310063" y="1033463"/>
            <a:ext cx="304800" cy="228600"/>
          </a:xfrm>
          <a:prstGeom prst="star5">
            <a:avLst/>
          </a:prstGeom>
          <a:noFill/>
          <a:ln w="28575">
            <a:solidFill>
              <a:srgbClr val="FF0066"/>
            </a:solid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3128905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14"/>
                                        </p:tgtEl>
                                        <p:attrNameLst>
                                          <p:attrName>style.color</p:attrName>
                                        </p:attrNameLst>
                                      </p:cBhvr>
                                      <p:by>
                                        <p:hsl h="-7200000" s="0" l="0"/>
                                      </p:by>
                                    </p:animClr>
                                    <p:animClr clrSpc="hsl" dir="cw">
                                      <p:cBhvr>
                                        <p:cTn id="7" dur="500" fill="hold"/>
                                        <p:tgtEl>
                                          <p:spTgt spid="14"/>
                                        </p:tgtEl>
                                        <p:attrNameLst>
                                          <p:attrName>fillcolor</p:attrName>
                                        </p:attrNameLst>
                                      </p:cBhvr>
                                      <p:by>
                                        <p:hsl h="-7200000" s="0" l="0"/>
                                      </p:by>
                                    </p:animClr>
                                    <p:animClr clrSpc="hsl" dir="cw">
                                      <p:cBhvr>
                                        <p:cTn id="8" dur="500" fill="hold"/>
                                        <p:tgtEl>
                                          <p:spTgt spid="14"/>
                                        </p:tgtEl>
                                        <p:attrNameLst>
                                          <p:attrName>stroke.color</p:attrName>
                                        </p:attrNameLst>
                                      </p:cBhvr>
                                      <p:by>
                                        <p:hsl h="-7200000" s="0" l="0"/>
                                      </p:by>
                                    </p:animClr>
                                    <p:set>
                                      <p:cBhvr>
                                        <p:cTn id="9" dur="500" fill="hold"/>
                                        <p:tgtEl>
                                          <p:spTgt spid="14"/>
                                        </p:tgtEl>
                                        <p:attrNameLst>
                                          <p:attrName>fill.type</p:attrName>
                                        </p:attrNameLst>
                                      </p:cBhvr>
                                      <p:to>
                                        <p:strVal val="solid"/>
                                      </p:to>
                                    </p:set>
                                  </p:childTnLst>
                                </p:cTn>
                              </p:par>
                              <p:par>
                                <p:cTn id="10" presetID="19" presetClass="emph" presetSubtype="0" repeatCount="indefinite" fill="hold" grpId="0" nodeType="withEffect">
                                  <p:stCondLst>
                                    <p:cond delay="0"/>
                                  </p:stCondLst>
                                  <p:childTnLst>
                                    <p:animClr clrSpc="rgb" dir="cw">
                                      <p:cBhvr override="childStyle">
                                        <p:cTn id="11" dur="500" fill="hold"/>
                                        <p:tgtEl>
                                          <p:spTgt spid="15"/>
                                        </p:tgtEl>
                                        <p:attrNameLst>
                                          <p:attrName>style.color</p:attrName>
                                        </p:attrNameLst>
                                      </p:cBhvr>
                                      <p:to>
                                        <a:srgbClr val="FF33CC"/>
                                      </p:to>
                                    </p:animClr>
                                    <p:animClr clrSpc="rgb" dir="cw">
                                      <p:cBhvr>
                                        <p:cTn id="12" dur="500" fill="hold"/>
                                        <p:tgtEl>
                                          <p:spTgt spid="15"/>
                                        </p:tgtEl>
                                        <p:attrNameLst>
                                          <p:attrName>fillcolor</p:attrName>
                                        </p:attrNameLst>
                                      </p:cBhvr>
                                      <p:to>
                                        <a:srgbClr val="FF33CC"/>
                                      </p:to>
                                    </p:animClr>
                                    <p:set>
                                      <p:cBhvr>
                                        <p:cTn id="13" dur="500" fill="hold"/>
                                        <p:tgtEl>
                                          <p:spTgt spid="15"/>
                                        </p:tgtEl>
                                        <p:attrNameLst>
                                          <p:attrName>fill.type</p:attrName>
                                        </p:attrNameLst>
                                      </p:cBhvr>
                                      <p:to>
                                        <p:strVal val="solid"/>
                                      </p:to>
                                    </p:set>
                                    <p:set>
                                      <p:cBhvr>
                                        <p:cTn id="14" dur="500" fill="hold"/>
                                        <p:tgtEl>
                                          <p:spTgt spid="15"/>
                                        </p:tgtEl>
                                        <p:attrNameLst>
                                          <p:attrName>fill.on</p:attrName>
                                        </p:attrNameLst>
                                      </p:cBhvr>
                                      <p:to>
                                        <p:strVal val="true"/>
                                      </p:to>
                                    </p:set>
                                  </p:childTnLst>
                                </p:cTn>
                              </p:par>
                              <p:par>
                                <p:cTn id="15" presetID="22" presetClass="emph" presetSubtype="0" repeatCount="indefinite" fill="hold" grpId="0" nodeType="withEffect">
                                  <p:stCondLst>
                                    <p:cond delay="0"/>
                                  </p:stCondLst>
                                  <p:childTnLst>
                                    <p:animClr clrSpc="hsl" dir="cw">
                                      <p:cBhvr override="childStyle">
                                        <p:cTn id="16" dur="500" fill="hold"/>
                                        <p:tgtEl>
                                          <p:spTgt spid="16"/>
                                        </p:tgtEl>
                                        <p:attrNameLst>
                                          <p:attrName>style.color</p:attrName>
                                        </p:attrNameLst>
                                      </p:cBhvr>
                                      <p:by>
                                        <p:hsl h="-7200000" s="0" l="0"/>
                                      </p:by>
                                    </p:animClr>
                                    <p:animClr clrSpc="hsl" dir="cw">
                                      <p:cBhvr>
                                        <p:cTn id="17" dur="500" fill="hold"/>
                                        <p:tgtEl>
                                          <p:spTgt spid="16"/>
                                        </p:tgtEl>
                                        <p:attrNameLst>
                                          <p:attrName>fillcolor</p:attrName>
                                        </p:attrNameLst>
                                      </p:cBhvr>
                                      <p:by>
                                        <p:hsl h="-7200000" s="0" l="0"/>
                                      </p:by>
                                    </p:animClr>
                                    <p:animClr clrSpc="hsl" dir="cw">
                                      <p:cBhvr>
                                        <p:cTn id="18" dur="500" fill="hold"/>
                                        <p:tgtEl>
                                          <p:spTgt spid="16"/>
                                        </p:tgtEl>
                                        <p:attrNameLst>
                                          <p:attrName>stroke.color</p:attrName>
                                        </p:attrNameLst>
                                      </p:cBhvr>
                                      <p:by>
                                        <p:hsl h="-7200000" s="0" l="0"/>
                                      </p:by>
                                    </p:animClr>
                                    <p:set>
                                      <p:cBhvr>
                                        <p:cTn id="19" dur="500" fill="hold"/>
                                        <p:tgtEl>
                                          <p:spTgt spid="16"/>
                                        </p:tgtEl>
                                        <p:attrNameLst>
                                          <p:attrName>fill.type</p:attrName>
                                        </p:attrNameLst>
                                      </p:cBhvr>
                                      <p:to>
                                        <p:strVal val="solid"/>
                                      </p:to>
                                    </p:set>
                                  </p:childTnLst>
                                </p:cTn>
                              </p:par>
                              <p:par>
                                <p:cTn id="20" presetID="19" presetClass="emph" presetSubtype="0" repeatCount="indefinite" fill="hold" grpId="0" nodeType="withEffect">
                                  <p:stCondLst>
                                    <p:cond delay="0"/>
                                  </p:stCondLst>
                                  <p:childTnLst>
                                    <p:animClr clrSpc="rgb" dir="cw">
                                      <p:cBhvr override="childStyle">
                                        <p:cTn id="21" dur="500" fill="hold"/>
                                        <p:tgtEl>
                                          <p:spTgt spid="17"/>
                                        </p:tgtEl>
                                        <p:attrNameLst>
                                          <p:attrName>style.color</p:attrName>
                                        </p:attrNameLst>
                                      </p:cBhvr>
                                      <p:to>
                                        <a:srgbClr val="FF33CC"/>
                                      </p:to>
                                    </p:animClr>
                                    <p:animClr clrSpc="rgb" dir="cw">
                                      <p:cBhvr>
                                        <p:cTn id="22" dur="500" fill="hold"/>
                                        <p:tgtEl>
                                          <p:spTgt spid="17"/>
                                        </p:tgtEl>
                                        <p:attrNameLst>
                                          <p:attrName>fillcolor</p:attrName>
                                        </p:attrNameLst>
                                      </p:cBhvr>
                                      <p:to>
                                        <a:srgbClr val="FF33CC"/>
                                      </p:to>
                                    </p:animClr>
                                    <p:set>
                                      <p:cBhvr>
                                        <p:cTn id="23" dur="500" fill="hold"/>
                                        <p:tgtEl>
                                          <p:spTgt spid="17"/>
                                        </p:tgtEl>
                                        <p:attrNameLst>
                                          <p:attrName>fill.type</p:attrName>
                                        </p:attrNameLst>
                                      </p:cBhvr>
                                      <p:to>
                                        <p:strVal val="solid"/>
                                      </p:to>
                                    </p:set>
                                    <p:set>
                                      <p:cBhvr>
                                        <p:cTn id="24" dur="500" fill="hold"/>
                                        <p:tgtEl>
                                          <p:spTgt spid="17"/>
                                        </p:tgtEl>
                                        <p:attrNameLst>
                                          <p:attrName>fill.on</p:attrName>
                                        </p:attrNameLst>
                                      </p:cBhvr>
                                      <p:to>
                                        <p:strVal val="true"/>
                                      </p:to>
                                    </p:set>
                                  </p:childTnLst>
                                </p:cTn>
                              </p:par>
                              <p:par>
                                <p:cTn id="25" presetID="22" presetClass="emph" presetSubtype="0" repeatCount="indefinite" fill="hold" grpId="0" nodeType="withEffect">
                                  <p:stCondLst>
                                    <p:cond delay="0"/>
                                  </p:stCondLst>
                                  <p:childTnLst>
                                    <p:animClr clrSpc="hsl" dir="cw">
                                      <p:cBhvr override="childStyle">
                                        <p:cTn id="26" dur="500" fill="hold"/>
                                        <p:tgtEl>
                                          <p:spTgt spid="18"/>
                                        </p:tgtEl>
                                        <p:attrNameLst>
                                          <p:attrName>style.color</p:attrName>
                                        </p:attrNameLst>
                                      </p:cBhvr>
                                      <p:by>
                                        <p:hsl h="-7200000" s="0" l="0"/>
                                      </p:by>
                                    </p:animClr>
                                    <p:animClr clrSpc="hsl" dir="cw">
                                      <p:cBhvr>
                                        <p:cTn id="27" dur="500" fill="hold"/>
                                        <p:tgtEl>
                                          <p:spTgt spid="18"/>
                                        </p:tgtEl>
                                        <p:attrNameLst>
                                          <p:attrName>fillcolor</p:attrName>
                                        </p:attrNameLst>
                                      </p:cBhvr>
                                      <p:by>
                                        <p:hsl h="-7200000" s="0" l="0"/>
                                      </p:by>
                                    </p:animClr>
                                    <p:animClr clrSpc="hsl" dir="cw">
                                      <p:cBhvr>
                                        <p:cTn id="28" dur="500" fill="hold"/>
                                        <p:tgtEl>
                                          <p:spTgt spid="18"/>
                                        </p:tgtEl>
                                        <p:attrNameLst>
                                          <p:attrName>stroke.color</p:attrName>
                                        </p:attrNameLst>
                                      </p:cBhvr>
                                      <p:by>
                                        <p:hsl h="-7200000" s="0" l="0"/>
                                      </p:by>
                                    </p:animClr>
                                    <p:set>
                                      <p:cBhvr>
                                        <p:cTn id="29" dur="500" fill="hold"/>
                                        <p:tgtEl>
                                          <p:spTgt spid="18"/>
                                        </p:tgtEl>
                                        <p:attrNameLst>
                                          <p:attrName>fill.type</p:attrName>
                                        </p:attrNameLst>
                                      </p:cBhvr>
                                      <p:to>
                                        <p:strVal val="solid"/>
                                      </p:to>
                                    </p:set>
                                  </p:childTnLst>
                                </p:cTn>
                              </p:par>
                              <p:par>
                                <p:cTn id="30" presetID="22" presetClass="emph" presetSubtype="0" repeatCount="indefinite" fill="hold" grpId="0" nodeType="withEffect">
                                  <p:stCondLst>
                                    <p:cond delay="0"/>
                                  </p:stCondLst>
                                  <p:childTnLst>
                                    <p:animClr clrSpc="hsl" dir="cw">
                                      <p:cBhvr override="childStyle">
                                        <p:cTn id="31" dur="500" fill="hold"/>
                                        <p:tgtEl>
                                          <p:spTgt spid="19"/>
                                        </p:tgtEl>
                                        <p:attrNameLst>
                                          <p:attrName>style.color</p:attrName>
                                        </p:attrNameLst>
                                      </p:cBhvr>
                                      <p:by>
                                        <p:hsl h="-7200000" s="0" l="0"/>
                                      </p:by>
                                    </p:animClr>
                                    <p:animClr clrSpc="hsl" dir="cw">
                                      <p:cBhvr>
                                        <p:cTn id="32" dur="500" fill="hold"/>
                                        <p:tgtEl>
                                          <p:spTgt spid="19"/>
                                        </p:tgtEl>
                                        <p:attrNameLst>
                                          <p:attrName>fillcolor</p:attrName>
                                        </p:attrNameLst>
                                      </p:cBhvr>
                                      <p:by>
                                        <p:hsl h="-7200000" s="0" l="0"/>
                                      </p:by>
                                    </p:animClr>
                                    <p:animClr clrSpc="hsl" dir="cw">
                                      <p:cBhvr>
                                        <p:cTn id="33" dur="500" fill="hold"/>
                                        <p:tgtEl>
                                          <p:spTgt spid="19"/>
                                        </p:tgtEl>
                                        <p:attrNameLst>
                                          <p:attrName>stroke.color</p:attrName>
                                        </p:attrNameLst>
                                      </p:cBhvr>
                                      <p:by>
                                        <p:hsl h="-7200000" s="0" l="0"/>
                                      </p:by>
                                    </p:animClr>
                                    <p:set>
                                      <p:cBhvr>
                                        <p:cTn id="34" dur="500" fill="hold"/>
                                        <p:tgtEl>
                                          <p:spTgt spid="19"/>
                                        </p:tgtEl>
                                        <p:attrNameLst>
                                          <p:attrName>fill.type</p:attrName>
                                        </p:attrNameLst>
                                      </p:cBhvr>
                                      <p:to>
                                        <p:strVal val="solid"/>
                                      </p:to>
                                    </p:set>
                                  </p:childTnLst>
                                </p:cTn>
                              </p:par>
                            </p:childTnLst>
                          </p:cTn>
                        </p:par>
                        <p:par>
                          <p:cTn id="35" fill="hold" nodeType="afterGroup">
                            <p:stCondLst>
                              <p:cond delay="500"/>
                            </p:stCondLst>
                            <p:childTnLst>
                              <p:par>
                                <p:cTn id="36" presetID="1" presetClass="mediacall" presetSubtype="0" fill="hold" nodeType="afterEffect">
                                  <p:stCondLst>
                                    <p:cond delay="0"/>
                                  </p:stCondLst>
                                  <p:childTnLst>
                                    <p:cmd type="call" cmd="playFrom(0.0)">
                                      <p:cBhvr>
                                        <p:cTn id="37" dur="26444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P spid="15" grpId="0" animBg="1"/>
      <p:bldP spid="16" grpId="0" animBg="1"/>
      <p:bldP spid="17" grpId="0" animBg="1"/>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1447800"/>
            <a:ext cx="7620000" cy="3662541"/>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CHỮA  LỖI</a:t>
            </a:r>
            <a:endParaRPr lang="en-US" sz="4000" dirty="0" smtClean="0">
              <a:latin typeface="Times New Roman" pitchFamily="18" charset="0"/>
              <a:cs typeface="Times New Roman" pitchFamily="18" charset="0"/>
            </a:endParaRPr>
          </a:p>
          <a:p>
            <a:r>
              <a:rPr lang="en-US" sz="4000" dirty="0" smtClean="0">
                <a:latin typeface="Times New Roman" pitchFamily="18" charset="0"/>
                <a:cs typeface="Times New Roman" pitchFamily="18" charset="0"/>
              </a:rPr>
              <a:t>- Dạng bài chữa lỗi dấu câu</a:t>
            </a:r>
          </a:p>
          <a:p>
            <a:pPr marL="285750" indent="-285750">
              <a:buFontTx/>
              <a:buChar char="-"/>
            </a:pPr>
            <a:r>
              <a:rPr lang="en-US" sz="4000" dirty="0" smtClean="0">
                <a:latin typeface="Times New Roman" pitchFamily="18" charset="0"/>
                <a:cs typeface="Times New Roman" pitchFamily="18" charset="0"/>
              </a:rPr>
              <a:t>Dạng bài chữa lỗi chủ ngữ, vị ngữ</a:t>
            </a:r>
          </a:p>
          <a:p>
            <a:pPr marL="285750" indent="-285750">
              <a:buFontTx/>
              <a:buChar char="-"/>
            </a:pPr>
            <a:r>
              <a:rPr lang="en-US" sz="4000" dirty="0" smtClean="0">
                <a:latin typeface="Times New Roman" pitchFamily="18" charset="0"/>
                <a:cs typeface="Times New Roman" pitchFamily="18" charset="0"/>
              </a:rPr>
              <a:t>Dạng  bài chữa lỗi từ</a:t>
            </a:r>
          </a:p>
          <a:p>
            <a:pPr marL="285750" indent="-285750">
              <a:buFontTx/>
              <a:buChar char="-"/>
            </a:pPr>
            <a:r>
              <a:rPr lang="en-US" sz="4000" dirty="0" smtClean="0">
                <a:latin typeface="Times New Roman" pitchFamily="18" charset="0"/>
                <a:cs typeface="Times New Roman" pitchFamily="18" charset="0"/>
              </a:rPr>
              <a:t>Dạng bài chữa lỗi chính tả</a:t>
            </a:r>
            <a:endParaRPr lang="vi-VN" sz="4000" dirty="0">
              <a:latin typeface="Times New Roman" pitchFamily="18" charset="0"/>
              <a:cs typeface="Times New Roman" pitchFamily="18" charset="0"/>
            </a:endParaRPr>
          </a:p>
        </p:txBody>
      </p:sp>
    </p:spTree>
    <p:extLst>
      <p:ext uri="{BB962C8B-B14F-4D97-AF65-F5344CB8AC3E}">
        <p14:creationId xmlns:p14="http://schemas.microsoft.com/office/powerpoint/2010/main" val="3282448218"/>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1146352998"/>
              </p:ext>
            </p:extLst>
          </p:nvPr>
        </p:nvGraphicFramePr>
        <p:xfrm>
          <a:off x="533400" y="457200"/>
          <a:ext cx="8153400" cy="5943600"/>
        </p:xfrm>
        <a:graphic>
          <a:graphicData uri="http://schemas.openxmlformats.org/drawingml/2006/table">
            <a:tbl>
              <a:tblPr firstRow="1" bandRow="1">
                <a:tableStyleId>{5C22544A-7EE6-4342-B048-85BDC9FD1C3A}</a:tableStyleId>
              </a:tblPr>
              <a:tblGrid>
                <a:gridCol w="8153400"/>
              </a:tblGrid>
              <a:tr h="142240">
                <a:tc>
                  <a:txBody>
                    <a:bodyPr/>
                    <a:lstStyle/>
                    <a:p>
                      <a:r>
                        <a:rPr lang="en-US" dirty="0" smtClean="0"/>
                        <a:t>                               </a:t>
                      </a:r>
                    </a:p>
                    <a:p>
                      <a:r>
                        <a:rPr lang="en-US" sz="2800" dirty="0" smtClean="0">
                          <a:solidFill>
                            <a:srgbClr val="FF0000"/>
                          </a:solidFill>
                        </a:rPr>
                        <a:t>                CÁC</a:t>
                      </a:r>
                      <a:r>
                        <a:rPr lang="en-US" sz="2800" baseline="0" dirty="0" smtClean="0">
                          <a:solidFill>
                            <a:srgbClr val="FF0000"/>
                          </a:solidFill>
                        </a:rPr>
                        <a:t> BƯỚC CHỮA LỖI DẤU CÂU</a:t>
                      </a:r>
                    </a:p>
                    <a:p>
                      <a:endParaRPr lang="vi-VN" dirty="0">
                        <a:solidFill>
                          <a:srgbClr val="FF0000"/>
                        </a:solidFill>
                      </a:endParaRPr>
                    </a:p>
                  </a:txBody>
                  <a:tcPr>
                    <a:solidFill>
                      <a:schemeClr val="accent6">
                        <a:lumMod val="20000"/>
                        <a:lumOff val="80000"/>
                      </a:schemeClr>
                    </a:solidFill>
                  </a:tcPr>
                </a:tc>
              </a:tr>
              <a:tr h="370840">
                <a:tc>
                  <a:txBody>
                    <a:bodyPr/>
                    <a:lstStyle/>
                    <a:p>
                      <a:endParaRPr lang="en-US" sz="2800" b="1" dirty="0" smtClean="0"/>
                    </a:p>
                    <a:p>
                      <a:r>
                        <a:rPr lang="en-US" sz="2800" b="1" dirty="0" smtClean="0"/>
                        <a:t>Bước</a:t>
                      </a:r>
                      <a:r>
                        <a:rPr lang="en-US" sz="2800" b="1" baseline="0" dirty="0" smtClean="0"/>
                        <a:t> 1: Đọc kỹ yêu cầu đề bài</a:t>
                      </a:r>
                    </a:p>
                    <a:p>
                      <a:endParaRPr lang="vi-VN" sz="2400" dirty="0"/>
                    </a:p>
                  </a:txBody>
                  <a:tcPr>
                    <a:solidFill>
                      <a:schemeClr val="accent3">
                        <a:alpha val="75000"/>
                      </a:schemeClr>
                    </a:solidFill>
                  </a:tcPr>
                </a:tc>
              </a:tr>
              <a:tr h="370840">
                <a:tc>
                  <a:txBody>
                    <a:bodyPr/>
                    <a:lstStyle/>
                    <a:p>
                      <a:r>
                        <a:rPr lang="en-US" sz="2800" b="1" dirty="0" smtClean="0"/>
                        <a:t>Bước</a:t>
                      </a:r>
                      <a:r>
                        <a:rPr lang="en-US" sz="2800" b="1" baseline="0" dirty="0" smtClean="0"/>
                        <a:t> 2: Xác định lỗi dấu câu thuộc dạng :</a:t>
                      </a:r>
                    </a:p>
                    <a:p>
                      <a:r>
                        <a:rPr lang="en-US" sz="2800" b="1" baseline="0" dirty="0" smtClean="0"/>
                        <a:t>+ Thiếu dấu câu </a:t>
                      </a:r>
                    </a:p>
                    <a:p>
                      <a:r>
                        <a:rPr lang="en-US" sz="2800" b="1" baseline="0" dirty="0" smtClean="0"/>
                        <a:t>+ Dùng sai dấu câu</a:t>
                      </a:r>
                    </a:p>
                  </a:txBody>
                  <a:tcPr>
                    <a:solidFill>
                      <a:schemeClr val="accent2">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Bước</a:t>
                      </a:r>
                      <a:r>
                        <a:rPr lang="en-US" sz="2800" b="1" baseline="0" dirty="0" smtClean="0"/>
                        <a:t> 3: Tìm lỗi dấu câu, nguyên nhân</a:t>
                      </a:r>
                      <a:endParaRPr lang="en-US" sz="2400" dirty="0" smtClean="0"/>
                    </a:p>
                  </a:txBody>
                  <a:tcPr>
                    <a:solidFill>
                      <a:schemeClr val="accent6">
                        <a:lumMod val="60000"/>
                        <a:lumOff val="40000"/>
                      </a:schemeClr>
                    </a:solidFill>
                  </a:tcPr>
                </a:tc>
              </a:tr>
              <a:tr h="370840">
                <a:tc>
                  <a:txBody>
                    <a:bodyPr/>
                    <a:lstStyle/>
                    <a:p>
                      <a:endParaRPr 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Bước</a:t>
                      </a:r>
                      <a:r>
                        <a:rPr lang="en-US" sz="2800" b="1" baseline="0" dirty="0" smtClean="0"/>
                        <a:t> 3: Sửa dấu câu cho đúng.</a:t>
                      </a:r>
                      <a:endParaRPr lang="vi-VN" sz="2800" b="1" dirty="0" smtClean="0"/>
                    </a:p>
                    <a:p>
                      <a:endParaRPr lang="vi-VN" sz="2400" dirty="0"/>
                    </a:p>
                  </a:txBody>
                  <a:tcPr>
                    <a:solidFill>
                      <a:schemeClr val="accent5">
                        <a:lumMod val="60000"/>
                        <a:lumOff val="40000"/>
                      </a:schemeClr>
                    </a:solidFill>
                  </a:tcPr>
                </a:tc>
              </a:tr>
            </a:tbl>
          </a:graphicData>
        </a:graphic>
      </p:graphicFrame>
    </p:spTree>
    <p:extLst>
      <p:ext uri="{BB962C8B-B14F-4D97-AF65-F5344CB8AC3E}">
        <p14:creationId xmlns:p14="http://schemas.microsoft.com/office/powerpoint/2010/main" val="810428076"/>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762000"/>
            <a:ext cx="8534400" cy="6001643"/>
          </a:xfrm>
          <a:prstGeom prst="rect">
            <a:avLst/>
          </a:prstGeom>
          <a:noFill/>
        </p:spPr>
        <p:txBody>
          <a:bodyPr wrap="square" rtlCol="0">
            <a:spAutoFit/>
          </a:bodyPr>
          <a:lstStyle/>
          <a:p>
            <a:pPr lvl="0"/>
            <a:r>
              <a:rPr lang="en-US" sz="2800" b="1" dirty="0" smtClean="0">
                <a:solidFill>
                  <a:srgbClr val="FF0000"/>
                </a:solidFill>
              </a:rPr>
              <a:t>              </a:t>
            </a:r>
            <a:r>
              <a:rPr lang="en-US" sz="3200" b="1" dirty="0" smtClean="0">
                <a:solidFill>
                  <a:srgbClr val="FF0000"/>
                </a:solidFill>
              </a:rPr>
              <a:t>1. So </a:t>
            </a:r>
            <a:r>
              <a:rPr lang="en-US" sz="3200" b="1" dirty="0">
                <a:solidFill>
                  <a:srgbClr val="FF0000"/>
                </a:solidFill>
              </a:rPr>
              <a:t>sánh cách dùng dấu câu trong từng cặp câu sau đây</a:t>
            </a:r>
            <a:endParaRPr lang="vi-VN" sz="3200" dirty="0">
              <a:solidFill>
                <a:srgbClr val="FF0000"/>
              </a:solidFill>
            </a:endParaRPr>
          </a:p>
          <a:p>
            <a:r>
              <a:rPr lang="en-US" sz="3200" b="1" dirty="0" smtClean="0"/>
              <a:t>a. Cặp </a:t>
            </a:r>
            <a:r>
              <a:rPr lang="en-US" sz="3200" b="1" dirty="0"/>
              <a:t>câu thứ nhất:</a:t>
            </a:r>
            <a:endParaRPr lang="vi-VN" sz="3200" dirty="0"/>
          </a:p>
          <a:p>
            <a:pPr lvl="0"/>
            <a:r>
              <a:rPr lang="en-US" sz="3200" i="1" dirty="0" smtClean="0"/>
              <a:t>- “</a:t>
            </a:r>
            <a:r>
              <a:rPr lang="en-US" sz="3200" i="1" dirty="0"/>
              <a:t>Đệ nhất kỳ quan Phong Nha” nằm trong một quần thể hang động thuộc khối núi đá vôi Kẻ Bàng ở miền tây Quảng </a:t>
            </a:r>
            <a:r>
              <a:rPr lang="en-US" sz="3200" i="1" dirty="0" smtClean="0"/>
              <a:t>Bình</a:t>
            </a:r>
            <a:r>
              <a:rPr lang="en-US" sz="3200" i="1" dirty="0" smtClean="0">
                <a:solidFill>
                  <a:srgbClr val="FF0000"/>
                </a:solidFill>
              </a:rPr>
              <a:t>(. )</a:t>
            </a:r>
            <a:r>
              <a:rPr lang="en-US" sz="3200" i="1" dirty="0" smtClean="0"/>
              <a:t>Có </a:t>
            </a:r>
            <a:r>
              <a:rPr lang="en-US" sz="3200" i="1" dirty="0"/>
              <a:t>thể tới Phong Nha rất dễ dàng bằng hai con đường.</a:t>
            </a:r>
            <a:endParaRPr lang="vi-VN" sz="3200" dirty="0"/>
          </a:p>
          <a:p>
            <a:pPr lvl="0"/>
            <a:r>
              <a:rPr lang="en-US" sz="3200" i="1" dirty="0"/>
              <a:t> </a:t>
            </a:r>
            <a:r>
              <a:rPr lang="en-US" sz="3200" i="1" dirty="0" smtClean="0"/>
              <a:t>- “</a:t>
            </a:r>
            <a:r>
              <a:rPr lang="en-US" sz="3200" i="1" dirty="0"/>
              <a:t>Đệ nhất kỳ quan Phong Nha” nằm trong một quần thể hang động thuộc khối núi đá vôi Kẻ Bàng ở miền tây Quảng </a:t>
            </a:r>
            <a:r>
              <a:rPr lang="en-US" sz="3200" i="1" dirty="0" smtClean="0"/>
              <a:t>Bình</a:t>
            </a:r>
            <a:r>
              <a:rPr lang="en-US" sz="3200" i="1" dirty="0" smtClean="0">
                <a:solidFill>
                  <a:srgbClr val="FF0000"/>
                </a:solidFill>
              </a:rPr>
              <a:t>(, )</a:t>
            </a:r>
            <a:r>
              <a:rPr lang="en-US" sz="3200" i="1" dirty="0" smtClean="0"/>
              <a:t>có </a:t>
            </a:r>
            <a:r>
              <a:rPr lang="en-US" sz="3200" i="1" dirty="0"/>
              <a:t>thể tới Phong Nha rất dễ dàng bằng hai con đường.</a:t>
            </a:r>
            <a:endParaRPr lang="vi-VN" sz="3200" dirty="0"/>
          </a:p>
          <a:p>
            <a:endParaRPr lang="vi-VN" sz="3200" dirty="0"/>
          </a:p>
        </p:txBody>
      </p:sp>
    </p:spTree>
    <p:extLst>
      <p:ext uri="{BB962C8B-B14F-4D97-AF65-F5344CB8AC3E}">
        <p14:creationId xmlns:p14="http://schemas.microsoft.com/office/powerpoint/2010/main" val="946011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que 5"/>
          <p:cNvSpPr/>
          <p:nvPr/>
        </p:nvSpPr>
        <p:spPr>
          <a:xfrm>
            <a:off x="533400" y="457200"/>
            <a:ext cx="8229600" cy="5943600"/>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Tx/>
              <a:buChar char="-"/>
            </a:pPr>
            <a:r>
              <a:rPr lang="en-US" sz="3600" b="1" dirty="0" smtClean="0">
                <a:solidFill>
                  <a:srgbClr val="FF0000"/>
                </a:solidFill>
              </a:rPr>
              <a:t>Thảo luận nhóm ba </a:t>
            </a:r>
          </a:p>
          <a:p>
            <a:pPr marL="457200" indent="-457200" algn="ctr">
              <a:buFontTx/>
              <a:buChar char="-"/>
            </a:pPr>
            <a:r>
              <a:rPr lang="en-US" sz="3600" b="1" dirty="0" smtClean="0">
                <a:solidFill>
                  <a:srgbClr val="FF0000"/>
                </a:solidFill>
              </a:rPr>
              <a:t> Thời gian 1 phút</a:t>
            </a:r>
          </a:p>
          <a:p>
            <a:pPr algn="ctr"/>
            <a:r>
              <a:rPr lang="en-US" sz="3600" b="1" dirty="0" smtClean="0">
                <a:solidFill>
                  <a:srgbClr val="FF0000"/>
                </a:solidFill>
              </a:rPr>
              <a:t>- Yêu cầu nội  dung</a:t>
            </a:r>
          </a:p>
          <a:p>
            <a:pPr algn="ctr"/>
            <a:r>
              <a:rPr lang="en-US" sz="3600" b="1" dirty="0" smtClean="0">
                <a:solidFill>
                  <a:srgbClr val="FF0000"/>
                </a:solidFill>
              </a:rPr>
              <a:t>Bài tập 1 -  phần chữa lỗi  : So sánh cách dùng dấu câu trong cặp câu a và b.</a:t>
            </a:r>
          </a:p>
          <a:p>
            <a:pPr algn="ctr"/>
            <a:r>
              <a:rPr lang="en-US" sz="3600" b="1" dirty="0" smtClean="0">
                <a:solidFill>
                  <a:srgbClr val="FF0000"/>
                </a:solidFill>
              </a:rPr>
              <a:t>- Hình thức: trình bày tại chỗ </a:t>
            </a:r>
            <a:endParaRPr lang="vi-VN" sz="3600" b="1" dirty="0">
              <a:solidFill>
                <a:srgbClr val="FF0000"/>
              </a:solidFill>
            </a:endParaRPr>
          </a:p>
        </p:txBody>
      </p:sp>
    </p:spTree>
    <p:extLst>
      <p:ext uri="{BB962C8B-B14F-4D97-AF65-F5344CB8AC3E}">
        <p14:creationId xmlns:p14="http://schemas.microsoft.com/office/powerpoint/2010/main" val="3412578967"/>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1066800"/>
            <a:ext cx="8839200" cy="4247317"/>
          </a:xfrm>
          <a:prstGeom prst="rect">
            <a:avLst/>
          </a:prstGeom>
          <a:noFill/>
        </p:spPr>
        <p:txBody>
          <a:bodyPr wrap="square" rtlCol="0">
            <a:spAutoFit/>
          </a:bodyPr>
          <a:lstStyle/>
          <a:p>
            <a:pPr lvl="0"/>
            <a:r>
              <a:rPr lang="en-US" sz="2800" b="1" dirty="0">
                <a:solidFill>
                  <a:srgbClr val="FF0000"/>
                </a:solidFill>
              </a:rPr>
              <a:t> </a:t>
            </a:r>
            <a:r>
              <a:rPr lang="en-US" sz="3600" b="1" dirty="0">
                <a:solidFill>
                  <a:srgbClr val="FF0000"/>
                </a:solidFill>
              </a:rPr>
              <a:t>1. So sánh cách dùng dấu câu trong từng cặp câu sau đây</a:t>
            </a:r>
            <a:endParaRPr lang="vi-VN" sz="3600" dirty="0">
              <a:solidFill>
                <a:srgbClr val="FF0000"/>
              </a:solidFill>
            </a:endParaRPr>
          </a:p>
          <a:p>
            <a:r>
              <a:rPr lang="en-US" sz="3600" b="1" dirty="0"/>
              <a:t>a. </a:t>
            </a:r>
            <a:r>
              <a:rPr lang="en-US" sz="3600" b="1" dirty="0" smtClean="0"/>
              <a:t>Cặp </a:t>
            </a:r>
            <a:r>
              <a:rPr lang="en-US" sz="3600" b="1" dirty="0"/>
              <a:t>câu thứ hai</a:t>
            </a:r>
            <a:endParaRPr lang="vi-VN" sz="3600" dirty="0"/>
          </a:p>
          <a:p>
            <a:pPr lvl="0"/>
            <a:r>
              <a:rPr lang="en-US" sz="3600" i="1" dirty="0" smtClean="0"/>
              <a:t>-  Nơi </a:t>
            </a:r>
            <a:r>
              <a:rPr lang="en-US" sz="3600" i="1" dirty="0"/>
              <a:t>đây vừa có nét hoang sơ, bí </a:t>
            </a:r>
            <a:r>
              <a:rPr lang="en-US" sz="3600" i="1" dirty="0" smtClean="0"/>
              <a:t>hiểm</a:t>
            </a:r>
            <a:r>
              <a:rPr lang="en-US" sz="3600" i="1" dirty="0" smtClean="0">
                <a:solidFill>
                  <a:srgbClr val="FF0000"/>
                </a:solidFill>
              </a:rPr>
              <a:t>(. )</a:t>
            </a:r>
            <a:r>
              <a:rPr lang="en-US" sz="3600" i="1" dirty="0" smtClean="0"/>
              <a:t>Lại </a:t>
            </a:r>
            <a:r>
              <a:rPr lang="en-US" sz="3600" i="1" dirty="0"/>
              <a:t>vừa rất thanh thoát và giàu chất thơ.</a:t>
            </a:r>
            <a:endParaRPr lang="vi-VN" sz="3600" dirty="0"/>
          </a:p>
          <a:p>
            <a:pPr lvl="0"/>
            <a:r>
              <a:rPr lang="en-US" sz="3600" i="1" dirty="0" smtClean="0"/>
              <a:t>- Nơi </a:t>
            </a:r>
            <a:r>
              <a:rPr lang="en-US" sz="3600" i="1" dirty="0"/>
              <a:t>đây vừa có nét hoang sơ, bí </a:t>
            </a:r>
            <a:r>
              <a:rPr lang="en-US" sz="3600" i="1" dirty="0" smtClean="0"/>
              <a:t>hiểm</a:t>
            </a:r>
            <a:r>
              <a:rPr lang="en-US" sz="3600" i="1" dirty="0" smtClean="0">
                <a:solidFill>
                  <a:srgbClr val="FF0000"/>
                </a:solidFill>
              </a:rPr>
              <a:t>( </a:t>
            </a:r>
            <a:r>
              <a:rPr lang="en-US" sz="3600" i="1" dirty="0">
                <a:solidFill>
                  <a:srgbClr val="FF0000"/>
                </a:solidFill>
              </a:rPr>
              <a:t>; </a:t>
            </a:r>
            <a:r>
              <a:rPr lang="en-US" sz="3600" i="1" dirty="0" smtClean="0">
                <a:solidFill>
                  <a:srgbClr val="FF0000"/>
                </a:solidFill>
              </a:rPr>
              <a:t>)</a:t>
            </a:r>
            <a:r>
              <a:rPr lang="en-US" sz="3600" i="1" dirty="0" smtClean="0"/>
              <a:t>vừa </a:t>
            </a:r>
            <a:r>
              <a:rPr lang="en-US" sz="3600" i="1" dirty="0"/>
              <a:t>rất thanh thoát và giàu chất thơ.</a:t>
            </a:r>
            <a:endParaRPr lang="vi-VN" sz="3600" dirty="0"/>
          </a:p>
          <a:p>
            <a:endParaRPr lang="vi-VN" dirty="0"/>
          </a:p>
        </p:txBody>
      </p:sp>
    </p:spTree>
    <p:extLst>
      <p:ext uri="{BB962C8B-B14F-4D97-AF65-F5344CB8AC3E}">
        <p14:creationId xmlns:p14="http://schemas.microsoft.com/office/powerpoint/2010/main" val="2478934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533400"/>
            <a:ext cx="8153400" cy="6063198"/>
          </a:xfrm>
          <a:prstGeom prst="rect">
            <a:avLst/>
          </a:prstGeom>
          <a:noFill/>
        </p:spPr>
        <p:txBody>
          <a:bodyPr wrap="square" rtlCol="0">
            <a:spAutoFit/>
          </a:bodyPr>
          <a:lstStyle/>
          <a:p>
            <a:r>
              <a:rPr lang="en-US" sz="3200" dirty="0" smtClean="0"/>
              <a:t>   </a:t>
            </a:r>
            <a:r>
              <a:rPr lang="en-US" sz="3200" b="1" dirty="0" smtClean="0">
                <a:solidFill>
                  <a:srgbClr val="FF0000"/>
                </a:solidFill>
              </a:rPr>
              <a:t>2. Cách dùng dấu chấm hỏi và dấu chấm than trong câu dưới đây vì sao không đúng? Hãy chữa lại các dấu câu ấy cho đúng</a:t>
            </a:r>
            <a:r>
              <a:rPr lang="en-US" sz="3200" dirty="0" smtClean="0"/>
              <a:t>.</a:t>
            </a:r>
          </a:p>
          <a:p>
            <a:pPr marL="342900" indent="-342900">
              <a:buAutoNum type="alphaLcPeriod"/>
            </a:pPr>
            <a:r>
              <a:rPr lang="en-US" sz="3200" dirty="0" smtClean="0"/>
              <a:t>Tôi chẳng tìm thấy ở tôi một năng khiếu gì</a:t>
            </a:r>
            <a:r>
              <a:rPr lang="en-US" sz="3200" dirty="0" smtClean="0">
                <a:solidFill>
                  <a:srgbClr val="FF0000"/>
                </a:solidFill>
              </a:rPr>
              <a:t>(?) </a:t>
            </a:r>
            <a:r>
              <a:rPr lang="en-US" sz="3200" dirty="0" smtClean="0"/>
              <a:t>Và không hiểu vì sao tôi không thể thân với Mèo như trước kia được nữa</a:t>
            </a:r>
            <a:r>
              <a:rPr lang="en-US" sz="3200" dirty="0" smtClean="0">
                <a:solidFill>
                  <a:srgbClr val="FF0000"/>
                </a:solidFill>
              </a:rPr>
              <a:t>(?)</a:t>
            </a:r>
            <a:r>
              <a:rPr lang="en-US" sz="3200" dirty="0" smtClean="0"/>
              <a:t> Chỉ cần một lỗi nhỏ ở nó là tôi gắt um lên.</a:t>
            </a:r>
          </a:p>
          <a:p>
            <a:pPr marL="342900" indent="-342900">
              <a:buFontTx/>
              <a:buAutoNum type="alphaLcPeriod"/>
            </a:pPr>
            <a:r>
              <a:rPr lang="en-US" sz="3200" dirty="0"/>
              <a:t>Tôi chẳng tìm thấy ở tôi một năng khiếu </a:t>
            </a:r>
            <a:r>
              <a:rPr lang="en-US" sz="3200" dirty="0" smtClean="0"/>
              <a:t>gì. </a:t>
            </a:r>
            <a:r>
              <a:rPr lang="en-US" sz="3200" dirty="0"/>
              <a:t>Và không hiểu vì sao tôi không thể thân với Mèo như trước kia được </a:t>
            </a:r>
            <a:r>
              <a:rPr lang="en-US" sz="3200" dirty="0" smtClean="0"/>
              <a:t>nữa. </a:t>
            </a:r>
            <a:r>
              <a:rPr lang="en-US" sz="3200" dirty="0"/>
              <a:t>Chỉ cần một lỗi nhỏ ở nó là tôi gắt um </a:t>
            </a:r>
            <a:r>
              <a:rPr lang="en-US" sz="3200" dirty="0" smtClean="0"/>
              <a:t>lên </a:t>
            </a:r>
            <a:r>
              <a:rPr lang="en-US" sz="3200" dirty="0" smtClean="0">
                <a:solidFill>
                  <a:srgbClr val="FF0000"/>
                </a:solidFill>
              </a:rPr>
              <a:t>(!)</a:t>
            </a:r>
            <a:endParaRPr lang="en-US" sz="3200" dirty="0">
              <a:solidFill>
                <a:srgbClr val="FF0000"/>
              </a:solidFill>
            </a:endParaRPr>
          </a:p>
          <a:p>
            <a:pPr marL="342900" indent="-342900">
              <a:buAutoNum type="alphaLcPeriod"/>
            </a:pPr>
            <a:endParaRPr lang="en-US" dirty="0" smtClean="0"/>
          </a:p>
          <a:p>
            <a:pPr marL="342900" indent="-342900">
              <a:buAutoNum type="alphaLcPeriod"/>
            </a:pPr>
            <a:endParaRPr lang="vi-VN" dirty="0"/>
          </a:p>
        </p:txBody>
      </p:sp>
    </p:spTree>
    <p:extLst>
      <p:ext uri="{BB962C8B-B14F-4D97-AF65-F5344CB8AC3E}">
        <p14:creationId xmlns:p14="http://schemas.microsoft.com/office/powerpoint/2010/main" val="2478934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85800"/>
            <a:ext cx="8001000" cy="5638800"/>
          </a:xfrm>
          <a:prstGeom prst="rect">
            <a:avLst/>
          </a:prstGeom>
        </p:spPr>
      </p:pic>
    </p:spTree>
    <p:extLst>
      <p:ext uri="{BB962C8B-B14F-4D97-AF65-F5344CB8AC3E}">
        <p14:creationId xmlns:p14="http://schemas.microsoft.com/office/powerpoint/2010/main" val="151640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15240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28800" y="1447799"/>
            <a:ext cx="5105400" cy="646331"/>
          </a:xfrm>
          <a:prstGeom prst="rect">
            <a:avLst/>
          </a:prstGeom>
          <a:noFill/>
        </p:spPr>
        <p:txBody>
          <a:bodyPr wrap="square" rtlCol="0">
            <a:spAutoFit/>
          </a:bodyPr>
          <a:lstStyle/>
          <a:p>
            <a:r>
              <a:rPr lang="en-US" sz="2800" b="1" dirty="0" smtClean="0">
                <a:solidFill>
                  <a:srgbClr val="FF0000"/>
                </a:solidFill>
              </a:rPr>
              <a:t>                 </a:t>
            </a:r>
            <a:r>
              <a:rPr lang="en-US" sz="3600" b="1" dirty="0" smtClean="0">
                <a:solidFill>
                  <a:srgbClr val="FF0000"/>
                </a:solidFill>
              </a:rPr>
              <a:t>Bạn Nam học giỏi</a:t>
            </a:r>
            <a:endParaRPr lang="vi-VN" sz="3600" b="1" dirty="0">
              <a:solidFill>
                <a:srgbClr val="FF0000"/>
              </a:solidFill>
            </a:endParaRPr>
          </a:p>
        </p:txBody>
      </p:sp>
      <p:sp>
        <p:nvSpPr>
          <p:cNvPr id="6" name="TextBox 5"/>
          <p:cNvSpPr txBox="1"/>
          <p:nvPr/>
        </p:nvSpPr>
        <p:spPr>
          <a:xfrm>
            <a:off x="533400" y="2514600"/>
            <a:ext cx="8458200" cy="2062103"/>
          </a:xfrm>
          <a:prstGeom prst="rect">
            <a:avLst/>
          </a:prstGeom>
          <a:noFill/>
        </p:spPr>
        <p:txBody>
          <a:bodyPr wrap="square" rtlCol="0">
            <a:spAutoFit/>
          </a:bodyPr>
          <a:lstStyle/>
          <a:p>
            <a:pPr marL="342900" indent="-342900">
              <a:buAutoNum type="arabicPeriod"/>
            </a:pPr>
            <a:r>
              <a:rPr lang="en-US" sz="3200" b="1" dirty="0" smtClean="0"/>
              <a:t>Bạn Nam học giỏi.  (trần thuật khẳng định)</a:t>
            </a:r>
          </a:p>
          <a:p>
            <a:pPr marL="342900" indent="-342900">
              <a:buAutoNum type="arabicPeriod"/>
            </a:pPr>
            <a:r>
              <a:rPr lang="en-US" sz="3200" b="1" dirty="0"/>
              <a:t>Bạn Nam học </a:t>
            </a:r>
            <a:r>
              <a:rPr lang="en-US" sz="3200" b="1" dirty="0" smtClean="0"/>
              <a:t>giỏi?  (nghi vấn có phần phủ định)</a:t>
            </a:r>
          </a:p>
          <a:p>
            <a:pPr marL="342900" indent="-342900">
              <a:buAutoNum type="arabicPeriod"/>
            </a:pPr>
            <a:r>
              <a:rPr lang="en-US" sz="3200" b="1" dirty="0"/>
              <a:t>Bạn Nam học </a:t>
            </a:r>
            <a:r>
              <a:rPr lang="en-US" sz="3200" b="1" dirty="0" smtClean="0"/>
              <a:t>giỏi!  ( thán phục)</a:t>
            </a:r>
            <a:endParaRPr lang="vi-VN" sz="3200" b="1" dirty="0"/>
          </a:p>
        </p:txBody>
      </p:sp>
    </p:spTree>
    <p:extLst>
      <p:ext uri="{BB962C8B-B14F-4D97-AF65-F5344CB8AC3E}">
        <p14:creationId xmlns:p14="http://schemas.microsoft.com/office/powerpoint/2010/main" val="3776304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889843"/>
            <a:ext cx="8382000" cy="5078313"/>
          </a:xfrm>
          <a:prstGeom prst="rect">
            <a:avLst/>
          </a:prstGeom>
          <a:noFill/>
        </p:spPr>
        <p:txBody>
          <a:bodyPr wrap="square" rtlCol="0">
            <a:spAutoFit/>
          </a:bodyPr>
          <a:lstStyle/>
          <a:p>
            <a:pPr algn="ctr"/>
            <a:r>
              <a:rPr lang="en-US" sz="3600" b="1" dirty="0" smtClean="0">
                <a:solidFill>
                  <a:srgbClr val="FF0000"/>
                </a:solidFill>
              </a:rPr>
              <a:t>Vai trò của dấu câu</a:t>
            </a:r>
          </a:p>
          <a:p>
            <a:pPr marL="571500" indent="-571500">
              <a:buFontTx/>
              <a:buChar char="-"/>
            </a:pPr>
            <a:r>
              <a:rPr lang="en-US" sz="3600" b="1" dirty="0" smtClean="0"/>
              <a:t>Dấu câu có vai trò quan trọng.</a:t>
            </a:r>
          </a:p>
          <a:p>
            <a:pPr marL="571500" indent="-571500">
              <a:buFontTx/>
              <a:buChar char="-"/>
            </a:pPr>
            <a:r>
              <a:rPr lang="en-US" sz="3600" b="1" dirty="0" smtClean="0"/>
              <a:t>Không có dấu kết  thúc câu đó chưa phải là một câu.</a:t>
            </a:r>
          </a:p>
          <a:p>
            <a:pPr marL="285750" indent="-285750">
              <a:buFontTx/>
              <a:buChar char="-"/>
            </a:pPr>
            <a:r>
              <a:rPr lang="en-US" sz="3600" b="1" dirty="0" smtClean="0"/>
              <a:t>Nếu dùng sai dấu câu, thiếu dấu câu thì sẽ dẫn đến khó hiểu, hiểu lầm.</a:t>
            </a:r>
          </a:p>
          <a:p>
            <a:pPr marL="285750" indent="-285750">
              <a:buFontTx/>
              <a:buChar char="-"/>
            </a:pPr>
            <a:r>
              <a:rPr lang="en-US" sz="3600" b="1" dirty="0" smtClean="0"/>
              <a:t>Cùng một câu nếu dùng dấu câu khác nhau sẽ dẫn đến những cách hiểu khác nhau.</a:t>
            </a:r>
            <a:endParaRPr lang="vi-VN" sz="3600" b="1" dirty="0"/>
          </a:p>
        </p:txBody>
      </p:sp>
    </p:spTree>
    <p:extLst>
      <p:ext uri="{BB962C8B-B14F-4D97-AF65-F5344CB8AC3E}">
        <p14:creationId xmlns:p14="http://schemas.microsoft.com/office/powerpoint/2010/main" val="247893489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7200" y="838200"/>
            <a:ext cx="8686800" cy="4832092"/>
          </a:xfrm>
          <a:prstGeom prst="rect">
            <a:avLst/>
          </a:prstGeom>
          <a:noFill/>
        </p:spPr>
        <p:txBody>
          <a:bodyPr wrap="square" rtlCol="0">
            <a:spAutoFit/>
          </a:bodyPr>
          <a:lstStyle/>
          <a:p>
            <a:r>
              <a:rPr lang="en-US" sz="2800" b="1" dirty="0"/>
              <a:t> </a:t>
            </a:r>
            <a:r>
              <a:rPr lang="en-US" sz="2800" b="1" dirty="0" smtClean="0"/>
              <a:t>                                    Bài </a:t>
            </a:r>
            <a:r>
              <a:rPr lang="en-US" sz="2800" b="1" dirty="0"/>
              <a:t>tập 1 SGK 151</a:t>
            </a:r>
            <a:endParaRPr lang="vi-VN" sz="2800" dirty="0"/>
          </a:p>
          <a:p>
            <a:r>
              <a:rPr lang="en-US" sz="2800" b="1" dirty="0"/>
              <a:t>Đặt dấu chấm vào những chỗ thích hợp trong đoạn văn sau:</a:t>
            </a:r>
            <a:endParaRPr lang="vi-VN" sz="2800" dirty="0"/>
          </a:p>
          <a:p>
            <a:r>
              <a:rPr lang="en-US" sz="2800" i="1" dirty="0"/>
              <a:t>      Tuy rét vẫn kéo dài, mùa xuân đã đến bên bờ sông Lương mùa xuân đã điểm các chùm hoa gạo đỏ mọng lên những cành cây gạo chót vót giữa trời và trải màu lúa non sáng dịu lên khắp mặt đất mới cách ít ngày còn trần trụi đen xám trên những bãi đất phù sa mịn hồng mơn mởn, các vòm cây quanh năm xanh um đã dần </a:t>
            </a:r>
            <a:r>
              <a:rPr lang="en-US" sz="2800" i="1" dirty="0" err="1"/>
              <a:t>dần</a:t>
            </a:r>
            <a:r>
              <a:rPr lang="en-US" sz="2800" i="1" dirty="0"/>
              <a:t> chuyển màu lốm đốm, như rắc thêm một lớp bụi phấn hung vàng:  các vườn nhãn, vườn vải đang trổ hoa</a:t>
            </a:r>
            <a:endParaRPr lang="vi-VN" sz="2800" dirty="0"/>
          </a:p>
        </p:txBody>
      </p:sp>
    </p:spTree>
    <p:extLst>
      <p:ext uri="{BB962C8B-B14F-4D97-AF65-F5344CB8AC3E}">
        <p14:creationId xmlns:p14="http://schemas.microsoft.com/office/powerpoint/2010/main" val="1700668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1000" y="1371600"/>
            <a:ext cx="8382000" cy="3416320"/>
          </a:xfrm>
          <a:prstGeom prst="rect">
            <a:avLst/>
          </a:prstGeom>
          <a:noFill/>
        </p:spPr>
        <p:txBody>
          <a:bodyPr wrap="square" rtlCol="0">
            <a:spAutoFit/>
          </a:bodyPr>
          <a:lstStyle/>
          <a:p>
            <a:r>
              <a:rPr lang="vi-VN" sz="3600" b="1" dirty="0" smtClean="0">
                <a:latin typeface="+mj-lt"/>
              </a:rPr>
              <a:t>              </a:t>
            </a:r>
            <a:r>
              <a:rPr lang="vi-VN" sz="3600" b="1" dirty="0" smtClean="0">
                <a:solidFill>
                  <a:srgbClr val="FF0000"/>
                </a:solidFill>
                <a:latin typeface="+mj-lt"/>
              </a:rPr>
              <a:t>TIẾT 130 : ÔN TẬP DẤU CÂU</a:t>
            </a:r>
          </a:p>
          <a:p>
            <a:pPr algn="ctr"/>
            <a:r>
              <a:rPr lang="vi-VN" sz="3600" b="1" dirty="0" smtClean="0">
                <a:solidFill>
                  <a:srgbClr val="FF0000"/>
                </a:solidFill>
                <a:latin typeface="+mj-lt"/>
              </a:rPr>
              <a:t>(DẤU CHẤM, DẤU CHẤM HỎI, </a:t>
            </a:r>
          </a:p>
          <a:p>
            <a:pPr algn="ctr"/>
            <a:r>
              <a:rPr lang="vi-VN" sz="3600" b="1" dirty="0" smtClean="0">
                <a:solidFill>
                  <a:srgbClr val="FF0000"/>
                </a:solidFill>
                <a:latin typeface="+mj-lt"/>
              </a:rPr>
              <a:t>DẤU CHẤM THAN)</a:t>
            </a:r>
          </a:p>
          <a:p>
            <a:pPr marL="857250" indent="-857250">
              <a:buAutoNum type="romanUcPeriod"/>
            </a:pPr>
            <a:r>
              <a:rPr lang="vi-VN" sz="3600" b="1" dirty="0" smtClean="0">
                <a:latin typeface="+mj-lt"/>
              </a:rPr>
              <a:t>Công dụng</a:t>
            </a:r>
          </a:p>
          <a:p>
            <a:pPr marL="857250" indent="-857250">
              <a:buAutoNum type="romanUcPeriod"/>
            </a:pPr>
            <a:r>
              <a:rPr lang="vi-VN" sz="3600" b="1" dirty="0" smtClean="0">
                <a:latin typeface="+mj-lt"/>
              </a:rPr>
              <a:t>Chữa một số lỗi thường gặp</a:t>
            </a:r>
          </a:p>
          <a:p>
            <a:pPr marL="857250" indent="-857250">
              <a:buAutoNum type="romanUcPeriod"/>
            </a:pPr>
            <a:r>
              <a:rPr lang="vi-VN" sz="3600" b="1" dirty="0" smtClean="0">
                <a:latin typeface="+mj-lt"/>
              </a:rPr>
              <a:t>Luyện tập</a:t>
            </a:r>
          </a:p>
        </p:txBody>
      </p:sp>
    </p:spTree>
    <p:extLst>
      <p:ext uri="{BB962C8B-B14F-4D97-AF65-F5344CB8AC3E}">
        <p14:creationId xmlns:p14="http://schemas.microsoft.com/office/powerpoint/2010/main" val="16414293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7200" y="838200"/>
            <a:ext cx="8686800" cy="4832092"/>
          </a:xfrm>
          <a:prstGeom prst="rect">
            <a:avLst/>
          </a:prstGeom>
          <a:noFill/>
        </p:spPr>
        <p:txBody>
          <a:bodyPr wrap="square" rtlCol="0">
            <a:spAutoFit/>
          </a:bodyPr>
          <a:lstStyle/>
          <a:p>
            <a:r>
              <a:rPr lang="en-US" sz="2800" b="1" dirty="0"/>
              <a:t> </a:t>
            </a:r>
            <a:r>
              <a:rPr lang="en-US" sz="2800" b="1" dirty="0" smtClean="0"/>
              <a:t>                                    Bài </a:t>
            </a:r>
            <a:r>
              <a:rPr lang="en-US" sz="2800" b="1" dirty="0"/>
              <a:t>tập 1 SGK 151</a:t>
            </a:r>
            <a:endParaRPr lang="vi-VN" sz="2800" dirty="0"/>
          </a:p>
          <a:p>
            <a:r>
              <a:rPr lang="en-US" sz="2800" b="1" dirty="0"/>
              <a:t>Đặt dấu chấm vào những chỗ thích hợp trong đoạn văn sau:</a:t>
            </a:r>
            <a:endParaRPr lang="vi-VN" sz="2800" dirty="0"/>
          </a:p>
          <a:p>
            <a:r>
              <a:rPr lang="en-US" sz="2800" i="1" dirty="0"/>
              <a:t>      Tuy rét vẫn kéo dài, mùa xuân đã đến bên bờ sông </a:t>
            </a:r>
            <a:r>
              <a:rPr lang="en-US" sz="2800" i="1" dirty="0" smtClean="0"/>
              <a:t>Lương</a:t>
            </a:r>
            <a:r>
              <a:rPr lang="en-US" sz="2800" i="1" dirty="0" smtClean="0">
                <a:solidFill>
                  <a:srgbClr val="FF0000"/>
                </a:solidFill>
              </a:rPr>
              <a:t>(. )</a:t>
            </a:r>
            <a:r>
              <a:rPr lang="en-US" sz="2800" i="1" dirty="0" smtClean="0"/>
              <a:t>Mùa </a:t>
            </a:r>
            <a:r>
              <a:rPr lang="en-US" sz="2800" i="1" dirty="0"/>
              <a:t>xuân đã điểm các chùm hoa gạo đỏ mọng lên những cành cây gạo chót vót giữa trời và trải màu lúa non sáng dịu lên khắp mặt đất mới cách ít ngày còn trần trụi đen </a:t>
            </a:r>
            <a:r>
              <a:rPr lang="en-US" sz="2800" i="1" dirty="0" smtClean="0"/>
              <a:t>xám</a:t>
            </a:r>
            <a:r>
              <a:rPr lang="en-US" sz="2800" i="1" dirty="0" smtClean="0">
                <a:solidFill>
                  <a:srgbClr val="FF0000"/>
                </a:solidFill>
              </a:rPr>
              <a:t>(. )</a:t>
            </a:r>
            <a:r>
              <a:rPr lang="en-US" sz="2800" i="1" dirty="0" smtClean="0"/>
              <a:t>Trên </a:t>
            </a:r>
            <a:r>
              <a:rPr lang="en-US" sz="2800" i="1" dirty="0"/>
              <a:t>những bãi đất phù sa mịn hồng mơn mởn, các vòm cây quanh năm xanh um đã dần </a:t>
            </a:r>
            <a:r>
              <a:rPr lang="en-US" sz="2800" i="1" dirty="0" err="1"/>
              <a:t>dần</a:t>
            </a:r>
            <a:r>
              <a:rPr lang="en-US" sz="2800" i="1" dirty="0"/>
              <a:t> chuyển màu lốm đốm, như rắc thêm một lớp bụi phấn hung vàng:  các vườn nhãn, vườn vải đang trổ </a:t>
            </a:r>
            <a:r>
              <a:rPr lang="en-US" sz="2800" i="1" dirty="0" smtClean="0"/>
              <a:t>hoa</a:t>
            </a:r>
            <a:r>
              <a:rPr lang="en-US" sz="2800" i="1" dirty="0" smtClean="0">
                <a:solidFill>
                  <a:srgbClr val="FF0000"/>
                </a:solidFill>
              </a:rPr>
              <a:t>(.)</a:t>
            </a:r>
            <a:endParaRPr lang="vi-VN" sz="2800" dirty="0">
              <a:solidFill>
                <a:srgbClr val="FF0000"/>
              </a:solidFill>
            </a:endParaRPr>
          </a:p>
        </p:txBody>
      </p:sp>
    </p:spTree>
    <p:extLst>
      <p:ext uri="{BB962C8B-B14F-4D97-AF65-F5344CB8AC3E}">
        <p14:creationId xmlns:p14="http://schemas.microsoft.com/office/powerpoint/2010/main" val="4138223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782121"/>
            <a:ext cx="7620000" cy="5293757"/>
          </a:xfrm>
          <a:prstGeom prst="rect">
            <a:avLst/>
          </a:prstGeom>
        </p:spPr>
        <p:txBody>
          <a:bodyPr wrap="square">
            <a:spAutoFit/>
          </a:bodyPr>
          <a:lstStyle/>
          <a:p>
            <a:r>
              <a:rPr lang="en-US" sz="3200" b="1" dirty="0"/>
              <a:t>Bài tập  SGK Ngữ văn 6 tập 2 trang 152</a:t>
            </a:r>
            <a:endParaRPr lang="vi-VN" sz="3200" dirty="0"/>
          </a:p>
          <a:p>
            <a:r>
              <a:rPr lang="en-US" sz="3200" b="1" dirty="0"/>
              <a:t>                Hãy đặt dấu chấm than vào cuối mỗi câu thích hợp:</a:t>
            </a:r>
            <a:endParaRPr lang="vi-VN" sz="3200" dirty="0"/>
          </a:p>
          <a:p>
            <a:pPr lvl="0"/>
            <a:r>
              <a:rPr lang="en-US" sz="3200" i="1" dirty="0" smtClean="0"/>
              <a:t>- Động </a:t>
            </a:r>
            <a:r>
              <a:rPr lang="en-US" sz="3200" i="1" dirty="0"/>
              <a:t>Phong Nha thật đúng là “ Đệ nhất kì quan” </a:t>
            </a:r>
            <a:r>
              <a:rPr lang="en-US" sz="3200" i="1" dirty="0" err="1"/>
              <a:t>cuả</a:t>
            </a:r>
            <a:r>
              <a:rPr lang="en-US" sz="3200" i="1" dirty="0"/>
              <a:t> nước ta</a:t>
            </a:r>
            <a:endParaRPr lang="vi-VN" sz="3200" dirty="0"/>
          </a:p>
          <a:p>
            <a:pPr lvl="0"/>
            <a:r>
              <a:rPr lang="en-US" sz="3200" i="1" dirty="0" smtClean="0"/>
              <a:t>- Chúng </a:t>
            </a:r>
            <a:r>
              <a:rPr lang="en-US" sz="3200" i="1" dirty="0"/>
              <a:t>tôi xin mời các bạn hãy đến thăm động Phong Nha quê tôi</a:t>
            </a:r>
            <a:endParaRPr lang="vi-VN" sz="3200" dirty="0"/>
          </a:p>
          <a:p>
            <a:pPr lvl="0"/>
            <a:r>
              <a:rPr lang="en-US" sz="3200" i="1" dirty="0" smtClean="0"/>
              <a:t>- Động </a:t>
            </a:r>
            <a:r>
              <a:rPr lang="en-US" sz="3200" i="1" dirty="0"/>
              <a:t>Phong Nha còn cất giữ bao điều huyền bí, thú vị, hấp dẫn mà con người chưa biết hết</a:t>
            </a:r>
            <a:endParaRPr lang="vi-VN" sz="3200" dirty="0"/>
          </a:p>
          <a:p>
            <a:r>
              <a:rPr lang="en-US" i="1" dirty="0"/>
              <a:t> </a:t>
            </a:r>
            <a:endParaRPr lang="vi-VN" dirty="0"/>
          </a:p>
        </p:txBody>
      </p:sp>
    </p:spTree>
    <p:extLst>
      <p:ext uri="{BB962C8B-B14F-4D97-AF65-F5344CB8AC3E}">
        <p14:creationId xmlns:p14="http://schemas.microsoft.com/office/powerpoint/2010/main" val="339416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782121"/>
            <a:ext cx="7620000" cy="5293757"/>
          </a:xfrm>
          <a:prstGeom prst="rect">
            <a:avLst/>
          </a:prstGeom>
        </p:spPr>
        <p:txBody>
          <a:bodyPr wrap="square">
            <a:spAutoFit/>
          </a:bodyPr>
          <a:lstStyle/>
          <a:p>
            <a:r>
              <a:rPr lang="en-US" sz="3200" b="1" dirty="0"/>
              <a:t>Bài tập  SGK Ngữ văn 6 tập 2 trang 152</a:t>
            </a:r>
            <a:endParaRPr lang="vi-VN" sz="3200" dirty="0"/>
          </a:p>
          <a:p>
            <a:r>
              <a:rPr lang="en-US" sz="3200" b="1" dirty="0"/>
              <a:t>                Hãy đặt dấu chấm than vào cuối mỗi câu thích hợp:</a:t>
            </a:r>
            <a:endParaRPr lang="vi-VN" sz="3200" dirty="0"/>
          </a:p>
          <a:p>
            <a:pPr lvl="0"/>
            <a:r>
              <a:rPr lang="en-US" sz="3200" i="1" dirty="0" smtClean="0"/>
              <a:t>- Động </a:t>
            </a:r>
            <a:r>
              <a:rPr lang="en-US" sz="3200" i="1" dirty="0"/>
              <a:t>Phong Nha thật đúng là “ Đệ nhất kì quan” </a:t>
            </a:r>
            <a:r>
              <a:rPr lang="en-US" sz="3200" i="1" dirty="0" err="1"/>
              <a:t>cuả</a:t>
            </a:r>
            <a:r>
              <a:rPr lang="en-US" sz="3200" i="1" dirty="0"/>
              <a:t> nước </a:t>
            </a:r>
            <a:r>
              <a:rPr lang="en-US" sz="3200" i="1" dirty="0" smtClean="0"/>
              <a:t>ta!</a:t>
            </a:r>
            <a:endParaRPr lang="vi-VN" sz="3200" dirty="0"/>
          </a:p>
          <a:p>
            <a:pPr lvl="0"/>
            <a:r>
              <a:rPr lang="en-US" sz="3200" i="1" dirty="0" smtClean="0"/>
              <a:t>- Chúng </a:t>
            </a:r>
            <a:r>
              <a:rPr lang="en-US" sz="3200" i="1" dirty="0"/>
              <a:t>tôi xin mời các bạn hãy đến thăm động Phong Nha quê </a:t>
            </a:r>
            <a:r>
              <a:rPr lang="en-US" sz="3200" i="1" dirty="0" smtClean="0"/>
              <a:t>tôi.</a:t>
            </a:r>
            <a:endParaRPr lang="vi-VN" sz="3200" dirty="0"/>
          </a:p>
          <a:p>
            <a:pPr lvl="0"/>
            <a:r>
              <a:rPr lang="en-US" sz="3200" i="1" dirty="0" smtClean="0"/>
              <a:t>- Động </a:t>
            </a:r>
            <a:r>
              <a:rPr lang="en-US" sz="3200" i="1" dirty="0"/>
              <a:t>Phong Nha còn cất giữ bao điều huyền bí, thú vị, hấp dẫn mà con người chưa biết </a:t>
            </a:r>
            <a:r>
              <a:rPr lang="en-US" sz="3200" i="1" dirty="0" smtClean="0"/>
              <a:t>hết.</a:t>
            </a:r>
            <a:endParaRPr lang="vi-VN" sz="3200" dirty="0"/>
          </a:p>
          <a:p>
            <a:r>
              <a:rPr lang="en-US" i="1" dirty="0"/>
              <a:t> </a:t>
            </a:r>
            <a:endParaRPr lang="vi-VN" dirty="0"/>
          </a:p>
        </p:txBody>
      </p:sp>
    </p:spTree>
    <p:extLst>
      <p:ext uri="{BB962C8B-B14F-4D97-AF65-F5344CB8AC3E}">
        <p14:creationId xmlns:p14="http://schemas.microsoft.com/office/powerpoint/2010/main" val="1126383723"/>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7873" y="889843"/>
            <a:ext cx="8839200" cy="5078313"/>
          </a:xfrm>
          <a:prstGeom prst="rect">
            <a:avLst/>
          </a:prstGeom>
          <a:noFill/>
        </p:spPr>
        <p:txBody>
          <a:bodyPr wrap="square" rtlCol="0">
            <a:spAutoFit/>
          </a:bodyPr>
          <a:lstStyle/>
          <a:p>
            <a:r>
              <a:rPr lang="en-US" sz="3200" b="1" dirty="0"/>
              <a:t>Bài tập 4 SGK Ngữ văn 6 tập 2 trang 152</a:t>
            </a:r>
            <a:endParaRPr lang="vi-VN" sz="3200" dirty="0"/>
          </a:p>
          <a:p>
            <a:r>
              <a:rPr lang="en-US" sz="3200" b="1" dirty="0"/>
              <a:t>Đặt dấu câu thích hợp vào chỗ có dấu ngoặc đơn dưới đây</a:t>
            </a:r>
            <a:endParaRPr lang="vi-VN" sz="3200" dirty="0"/>
          </a:p>
          <a:p>
            <a:r>
              <a:rPr lang="en-US" sz="3200" b="1" dirty="0"/>
              <a:t>        </a:t>
            </a:r>
            <a:r>
              <a:rPr lang="en-US" sz="3200" i="1" dirty="0"/>
              <a:t>Chị Cốc liền quát lớn: </a:t>
            </a:r>
            <a:endParaRPr lang="vi-VN" sz="3200" dirty="0"/>
          </a:p>
          <a:p>
            <a:pPr lvl="0"/>
            <a:r>
              <a:rPr lang="en-US" sz="3200" i="1" dirty="0" smtClean="0"/>
              <a:t>- Mày </a:t>
            </a:r>
            <a:r>
              <a:rPr lang="en-US" sz="3200" i="1" dirty="0"/>
              <a:t>nói gì </a:t>
            </a:r>
            <a:r>
              <a:rPr lang="en-US" sz="3200" i="1" dirty="0">
                <a:solidFill>
                  <a:srgbClr val="FF0000"/>
                </a:solidFill>
              </a:rPr>
              <a:t>(  )</a:t>
            </a:r>
            <a:endParaRPr lang="vi-VN" sz="3200" dirty="0">
              <a:solidFill>
                <a:srgbClr val="FF0000"/>
              </a:solidFill>
            </a:endParaRPr>
          </a:p>
          <a:p>
            <a:pPr lvl="0"/>
            <a:r>
              <a:rPr lang="en-US" sz="3200" i="1" dirty="0" smtClean="0"/>
              <a:t>- Lạy </a:t>
            </a:r>
            <a:r>
              <a:rPr lang="en-US" sz="3200" i="1" dirty="0"/>
              <a:t>chị, em có nói gì đâu </a:t>
            </a:r>
            <a:r>
              <a:rPr lang="en-US" sz="3200" i="1" dirty="0">
                <a:solidFill>
                  <a:srgbClr val="FF0000"/>
                </a:solidFill>
              </a:rPr>
              <a:t>(  )</a:t>
            </a:r>
            <a:endParaRPr lang="vi-VN" sz="3200" dirty="0">
              <a:solidFill>
                <a:srgbClr val="FF0000"/>
              </a:solidFill>
            </a:endParaRPr>
          </a:p>
          <a:p>
            <a:r>
              <a:rPr lang="en-US" sz="3200" i="1" dirty="0"/>
              <a:t>Rồi Dế Choắt lủi vào</a:t>
            </a:r>
            <a:r>
              <a:rPr lang="en-US" sz="3200" i="1" dirty="0">
                <a:solidFill>
                  <a:srgbClr val="FF0000"/>
                </a:solidFill>
              </a:rPr>
              <a:t>(  )</a:t>
            </a:r>
            <a:endParaRPr lang="vi-VN" sz="3200" dirty="0">
              <a:solidFill>
                <a:srgbClr val="FF0000"/>
              </a:solidFill>
            </a:endParaRPr>
          </a:p>
          <a:p>
            <a:pPr lvl="0"/>
            <a:r>
              <a:rPr lang="en-US" sz="3200" i="1" dirty="0" smtClean="0"/>
              <a:t>- Chối </a:t>
            </a:r>
            <a:r>
              <a:rPr lang="en-US" sz="3200" i="1" dirty="0"/>
              <a:t>hả </a:t>
            </a:r>
            <a:r>
              <a:rPr lang="en-US" sz="3200" i="1" dirty="0">
                <a:solidFill>
                  <a:srgbClr val="FF0000"/>
                </a:solidFill>
              </a:rPr>
              <a:t>(  )</a:t>
            </a:r>
            <a:r>
              <a:rPr lang="en-US" sz="3200" i="1" dirty="0"/>
              <a:t>Chối này</a:t>
            </a:r>
            <a:r>
              <a:rPr lang="en-US" sz="3200" i="1" dirty="0">
                <a:solidFill>
                  <a:srgbClr val="FF0000"/>
                </a:solidFill>
              </a:rPr>
              <a:t>(  ) </a:t>
            </a:r>
            <a:r>
              <a:rPr lang="en-US" sz="3200" i="1" dirty="0"/>
              <a:t>Chối này</a:t>
            </a:r>
            <a:r>
              <a:rPr lang="en-US" sz="3200" i="1" dirty="0">
                <a:solidFill>
                  <a:srgbClr val="FF0000"/>
                </a:solidFill>
              </a:rPr>
              <a:t>(  )</a:t>
            </a:r>
            <a:endParaRPr lang="vi-VN" sz="3200" dirty="0">
              <a:solidFill>
                <a:srgbClr val="FF0000"/>
              </a:solidFill>
            </a:endParaRPr>
          </a:p>
          <a:p>
            <a:pPr lvl="0"/>
            <a:r>
              <a:rPr lang="en-US" sz="3200" i="1" dirty="0"/>
              <a:t>Mỗi câu chối này chị Cốc lại giáng một mỏ xuống </a:t>
            </a:r>
            <a:r>
              <a:rPr lang="en-US" sz="3200" i="1" dirty="0">
                <a:solidFill>
                  <a:srgbClr val="FF0000"/>
                </a:solidFill>
              </a:rPr>
              <a:t>(  )</a:t>
            </a:r>
            <a:endParaRPr lang="vi-VN" sz="3200" dirty="0">
              <a:solidFill>
                <a:srgbClr val="FF0000"/>
              </a:solidFill>
            </a:endParaRPr>
          </a:p>
          <a:p>
            <a:r>
              <a:rPr lang="en-US" dirty="0"/>
              <a:t> </a:t>
            </a:r>
            <a:endParaRPr lang="vi-VN" dirty="0"/>
          </a:p>
          <a:p>
            <a:endParaRPr lang="vi-VN" dirty="0"/>
          </a:p>
        </p:txBody>
      </p:sp>
    </p:spTree>
    <p:extLst>
      <p:ext uri="{BB962C8B-B14F-4D97-AF65-F5344CB8AC3E}">
        <p14:creationId xmlns:p14="http://schemas.microsoft.com/office/powerpoint/2010/main" val="330020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7873" y="889843"/>
            <a:ext cx="8839200" cy="5078313"/>
          </a:xfrm>
          <a:prstGeom prst="rect">
            <a:avLst/>
          </a:prstGeom>
          <a:noFill/>
        </p:spPr>
        <p:txBody>
          <a:bodyPr wrap="square" rtlCol="0">
            <a:spAutoFit/>
          </a:bodyPr>
          <a:lstStyle/>
          <a:p>
            <a:r>
              <a:rPr lang="en-US" sz="3200" b="1" dirty="0"/>
              <a:t>Bài tập 4 SGK Ngữ văn 6 tập 2 trang 152</a:t>
            </a:r>
            <a:endParaRPr lang="vi-VN" sz="3200" dirty="0"/>
          </a:p>
          <a:p>
            <a:r>
              <a:rPr lang="en-US" sz="3200" b="1" dirty="0"/>
              <a:t>Đặt dấu câu thích hợp vào chỗ có dấu ngoặc đơn dưới đây</a:t>
            </a:r>
            <a:endParaRPr lang="vi-VN" sz="3200" dirty="0"/>
          </a:p>
          <a:p>
            <a:r>
              <a:rPr lang="en-US" sz="3200" b="1" dirty="0"/>
              <a:t>        </a:t>
            </a:r>
            <a:r>
              <a:rPr lang="en-US" sz="3200" i="1" dirty="0"/>
              <a:t>Chị Cốc liền quát lớn: </a:t>
            </a:r>
            <a:endParaRPr lang="vi-VN" sz="3200" dirty="0"/>
          </a:p>
          <a:p>
            <a:pPr lvl="0"/>
            <a:r>
              <a:rPr lang="en-US" sz="3200" i="1" dirty="0" smtClean="0"/>
              <a:t>- Mày </a:t>
            </a:r>
            <a:r>
              <a:rPr lang="en-US" sz="3200" i="1" dirty="0"/>
              <a:t>nói gì </a:t>
            </a:r>
            <a:r>
              <a:rPr lang="en-US" sz="3200" i="1" dirty="0" smtClean="0">
                <a:solidFill>
                  <a:srgbClr val="FF0000"/>
                </a:solidFill>
              </a:rPr>
              <a:t>(? </a:t>
            </a:r>
            <a:r>
              <a:rPr lang="en-US" sz="3200" i="1" dirty="0">
                <a:solidFill>
                  <a:srgbClr val="FF0000"/>
                </a:solidFill>
              </a:rPr>
              <a:t>)</a:t>
            </a:r>
            <a:endParaRPr lang="vi-VN" sz="3200" dirty="0">
              <a:solidFill>
                <a:srgbClr val="FF0000"/>
              </a:solidFill>
            </a:endParaRPr>
          </a:p>
          <a:p>
            <a:pPr lvl="0"/>
            <a:r>
              <a:rPr lang="en-US" sz="3200" i="1" dirty="0" smtClean="0"/>
              <a:t>- Lạy </a:t>
            </a:r>
            <a:r>
              <a:rPr lang="en-US" sz="3200" i="1" dirty="0"/>
              <a:t>chị, em có nói gì đâu </a:t>
            </a:r>
            <a:r>
              <a:rPr lang="en-US" sz="3200" i="1" dirty="0">
                <a:solidFill>
                  <a:srgbClr val="FF0000"/>
                </a:solidFill>
              </a:rPr>
              <a:t>( </a:t>
            </a:r>
            <a:r>
              <a:rPr lang="en-US" sz="3200" i="1" dirty="0" smtClean="0">
                <a:solidFill>
                  <a:srgbClr val="FF0000"/>
                </a:solidFill>
              </a:rPr>
              <a:t>! </a:t>
            </a:r>
            <a:r>
              <a:rPr lang="en-US" sz="3200" i="1" dirty="0">
                <a:solidFill>
                  <a:srgbClr val="FF0000"/>
                </a:solidFill>
              </a:rPr>
              <a:t>)</a:t>
            </a:r>
            <a:endParaRPr lang="vi-VN" sz="3200" dirty="0">
              <a:solidFill>
                <a:srgbClr val="FF0000"/>
              </a:solidFill>
            </a:endParaRPr>
          </a:p>
          <a:p>
            <a:r>
              <a:rPr lang="en-US" sz="3200" i="1" dirty="0"/>
              <a:t>Rồi Dế Choắt lủi vào</a:t>
            </a:r>
            <a:r>
              <a:rPr lang="en-US" sz="3200" i="1" dirty="0">
                <a:solidFill>
                  <a:srgbClr val="FF0000"/>
                </a:solidFill>
              </a:rPr>
              <a:t>( </a:t>
            </a:r>
            <a:r>
              <a:rPr lang="en-US" sz="3200" i="1" dirty="0" smtClean="0">
                <a:solidFill>
                  <a:srgbClr val="FF0000"/>
                </a:solidFill>
              </a:rPr>
              <a:t>. </a:t>
            </a:r>
            <a:r>
              <a:rPr lang="en-US" sz="3200" i="1" dirty="0">
                <a:solidFill>
                  <a:srgbClr val="FF0000"/>
                </a:solidFill>
              </a:rPr>
              <a:t>)</a:t>
            </a:r>
            <a:endParaRPr lang="vi-VN" sz="3200" dirty="0">
              <a:solidFill>
                <a:srgbClr val="FF0000"/>
              </a:solidFill>
            </a:endParaRPr>
          </a:p>
          <a:p>
            <a:pPr lvl="0"/>
            <a:r>
              <a:rPr lang="en-US" sz="3200" i="1" dirty="0" smtClean="0"/>
              <a:t>- Chối </a:t>
            </a:r>
            <a:r>
              <a:rPr lang="en-US" sz="3200" i="1" dirty="0"/>
              <a:t>hả </a:t>
            </a:r>
            <a:r>
              <a:rPr lang="en-US" sz="3200" i="1" dirty="0">
                <a:solidFill>
                  <a:srgbClr val="FF0000"/>
                </a:solidFill>
              </a:rPr>
              <a:t>( </a:t>
            </a:r>
            <a:r>
              <a:rPr lang="en-US" sz="3200" i="1" dirty="0" smtClean="0">
                <a:solidFill>
                  <a:srgbClr val="FF0000"/>
                </a:solidFill>
              </a:rPr>
              <a:t>? </a:t>
            </a:r>
            <a:r>
              <a:rPr lang="en-US" sz="3200" i="1" dirty="0">
                <a:solidFill>
                  <a:srgbClr val="FF0000"/>
                </a:solidFill>
              </a:rPr>
              <a:t>)</a:t>
            </a:r>
            <a:r>
              <a:rPr lang="en-US" sz="3200" i="1" dirty="0"/>
              <a:t>Chối này</a:t>
            </a:r>
            <a:r>
              <a:rPr lang="en-US" sz="3200" i="1" dirty="0">
                <a:solidFill>
                  <a:srgbClr val="FF0000"/>
                </a:solidFill>
              </a:rPr>
              <a:t>( </a:t>
            </a:r>
            <a:r>
              <a:rPr lang="en-US" sz="3200" i="1" dirty="0" smtClean="0">
                <a:solidFill>
                  <a:srgbClr val="FF0000"/>
                </a:solidFill>
              </a:rPr>
              <a:t>! </a:t>
            </a:r>
            <a:r>
              <a:rPr lang="en-US" sz="3200" i="1" dirty="0">
                <a:solidFill>
                  <a:srgbClr val="FF0000"/>
                </a:solidFill>
              </a:rPr>
              <a:t>) </a:t>
            </a:r>
            <a:r>
              <a:rPr lang="en-US" sz="3200" i="1" dirty="0"/>
              <a:t>Chối này</a:t>
            </a:r>
            <a:r>
              <a:rPr lang="en-US" sz="3200" i="1" dirty="0">
                <a:solidFill>
                  <a:srgbClr val="FF0000"/>
                </a:solidFill>
              </a:rPr>
              <a:t>( </a:t>
            </a:r>
            <a:r>
              <a:rPr lang="en-US" sz="3200" i="1" dirty="0" smtClean="0">
                <a:solidFill>
                  <a:srgbClr val="FF0000"/>
                </a:solidFill>
              </a:rPr>
              <a:t>! </a:t>
            </a:r>
            <a:r>
              <a:rPr lang="en-US" sz="3200" i="1" dirty="0">
                <a:solidFill>
                  <a:srgbClr val="FF0000"/>
                </a:solidFill>
              </a:rPr>
              <a:t>)</a:t>
            </a:r>
            <a:endParaRPr lang="vi-VN" sz="3200" dirty="0">
              <a:solidFill>
                <a:srgbClr val="FF0000"/>
              </a:solidFill>
            </a:endParaRPr>
          </a:p>
          <a:p>
            <a:pPr lvl="0"/>
            <a:r>
              <a:rPr lang="en-US" sz="3200" i="1" dirty="0"/>
              <a:t>Mỗi câu chối này chị Cốc lại giáng một mỏ </a:t>
            </a:r>
            <a:r>
              <a:rPr lang="en-US" sz="3200" i="1" dirty="0" smtClean="0"/>
              <a:t>xuống</a:t>
            </a:r>
            <a:r>
              <a:rPr lang="en-US" sz="3200" i="1" dirty="0" smtClean="0">
                <a:solidFill>
                  <a:srgbClr val="FF0000"/>
                </a:solidFill>
              </a:rPr>
              <a:t>( . </a:t>
            </a:r>
            <a:r>
              <a:rPr lang="en-US" sz="3200" i="1" dirty="0">
                <a:solidFill>
                  <a:srgbClr val="FF0000"/>
                </a:solidFill>
              </a:rPr>
              <a:t>)</a:t>
            </a:r>
            <a:endParaRPr lang="vi-VN" sz="3200" dirty="0">
              <a:solidFill>
                <a:srgbClr val="FF0000"/>
              </a:solidFill>
            </a:endParaRPr>
          </a:p>
          <a:p>
            <a:r>
              <a:rPr lang="en-US" dirty="0"/>
              <a:t> </a:t>
            </a:r>
            <a:endParaRPr lang="vi-VN" dirty="0"/>
          </a:p>
          <a:p>
            <a:endParaRPr lang="vi-VN" dirty="0"/>
          </a:p>
        </p:txBody>
      </p:sp>
    </p:spTree>
    <p:extLst>
      <p:ext uri="{BB962C8B-B14F-4D97-AF65-F5344CB8AC3E}">
        <p14:creationId xmlns:p14="http://schemas.microsoft.com/office/powerpoint/2010/main" val="2099011201"/>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533400"/>
            <a:ext cx="8229600" cy="5816977"/>
          </a:xfrm>
          <a:prstGeom prst="rect">
            <a:avLst/>
          </a:prstGeom>
          <a:noFill/>
        </p:spPr>
        <p:txBody>
          <a:bodyPr wrap="square" rtlCol="0">
            <a:spAutoFit/>
          </a:bodyPr>
          <a:lstStyle/>
          <a:p>
            <a:pPr algn="ctr"/>
            <a:r>
              <a:rPr lang="en-US" sz="2800" b="1" dirty="0" smtClean="0"/>
              <a:t>Đoạn văn của học sinh lớp 6A7 </a:t>
            </a:r>
          </a:p>
          <a:p>
            <a:pPr algn="ctr"/>
            <a:r>
              <a:rPr lang="en-US" sz="2800" b="1" dirty="0" smtClean="0"/>
              <a:t> Bài văn miêu tả sáng tạo</a:t>
            </a:r>
          </a:p>
          <a:p>
            <a:pPr algn="ctr"/>
            <a:r>
              <a:rPr lang="en-US" sz="2800" b="1" dirty="0" smtClean="0"/>
              <a:t>Tả cảnh bình minh trên quê hương em.</a:t>
            </a:r>
          </a:p>
          <a:p>
            <a:pPr algn="ctr"/>
            <a:r>
              <a:rPr lang="en-US" sz="3200" b="1" i="1" dirty="0" smtClean="0">
                <a:solidFill>
                  <a:srgbClr val="FF0000"/>
                </a:solidFill>
              </a:rPr>
              <a:t>Đoạn 1:  Tôi cùng nội ra chợ mua đồ ăn. Tôi cùng hòa vào dòng người náo nhiệt. Ôi vào chợ buổi sáng thật là náo nhiệt.</a:t>
            </a:r>
          </a:p>
          <a:p>
            <a:r>
              <a:rPr lang="en-US" sz="3200" b="1" i="1" dirty="0" smtClean="0"/>
              <a:t>Đoạn 2: Thấy </a:t>
            </a:r>
            <a:r>
              <a:rPr lang="en-US" sz="3200" b="1" i="1" dirty="0"/>
              <a:t>em, bố hỏi:</a:t>
            </a:r>
          </a:p>
          <a:p>
            <a:pPr marL="342900" indent="-342900">
              <a:buFontTx/>
              <a:buChar char="-"/>
            </a:pPr>
            <a:r>
              <a:rPr lang="en-US" sz="3200" b="1" i="1" dirty="0"/>
              <a:t>Thế nào cảnh bình minh ở quê có đẹp không con?</a:t>
            </a:r>
          </a:p>
          <a:p>
            <a:pPr marL="342900" indent="-342900">
              <a:buFontTx/>
              <a:buChar char="-"/>
            </a:pPr>
            <a:r>
              <a:rPr lang="en-US" sz="3200" b="1" i="1" dirty="0"/>
              <a:t>Đẹp lắm bố ạ!</a:t>
            </a:r>
          </a:p>
          <a:p>
            <a:pPr marL="342900" indent="-342900">
              <a:buFontTx/>
              <a:buChar char="-"/>
            </a:pPr>
            <a:r>
              <a:rPr lang="en-US" sz="3200" b="1" i="1" dirty="0"/>
              <a:t>Bố bảo:</a:t>
            </a:r>
          </a:p>
          <a:p>
            <a:pPr marL="342900" indent="-342900">
              <a:buFontTx/>
              <a:buChar char="-"/>
            </a:pPr>
            <a:r>
              <a:rPr lang="en-US" sz="3200" b="1" i="1" dirty="0"/>
              <a:t>Thôi bây giờ tập thể </a:t>
            </a:r>
            <a:r>
              <a:rPr lang="en-US" sz="3200" b="1" i="1" dirty="0" smtClean="0"/>
              <a:t>dục đi </a:t>
            </a:r>
            <a:r>
              <a:rPr lang="en-US" sz="3200" b="1" i="1" dirty="0"/>
              <a:t>rồi đi ăn sáng</a:t>
            </a:r>
            <a:r>
              <a:rPr lang="en-US" sz="3200" b="1" i="1" dirty="0" smtClean="0"/>
              <a:t>.</a:t>
            </a:r>
            <a:endParaRPr lang="vi-VN" sz="3200" b="1" i="1" dirty="0"/>
          </a:p>
        </p:txBody>
      </p:sp>
    </p:spTree>
    <p:extLst>
      <p:ext uri="{BB962C8B-B14F-4D97-AF65-F5344CB8AC3E}">
        <p14:creationId xmlns:p14="http://schemas.microsoft.com/office/powerpoint/2010/main" val="3385608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9732" y="457200"/>
            <a:ext cx="3425536"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DẤU CÂU</a:t>
            </a:r>
            <a:endParaRPr lang="vi-VN" sz="3200" b="1" dirty="0">
              <a:solidFill>
                <a:srgbClr val="FF0000"/>
              </a:solidFill>
            </a:endParaRPr>
          </a:p>
        </p:txBody>
      </p:sp>
      <p:sp>
        <p:nvSpPr>
          <p:cNvPr id="43" name="Rounded Rectangle 42"/>
          <p:cNvSpPr/>
          <p:nvPr/>
        </p:nvSpPr>
        <p:spPr bwMode="auto">
          <a:xfrm>
            <a:off x="5479471" y="2112818"/>
            <a:ext cx="2933701" cy="131618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ĐẶT CUỐI CÂU</a:t>
            </a:r>
          </a:p>
        </p:txBody>
      </p:sp>
      <p:sp>
        <p:nvSpPr>
          <p:cNvPr id="44" name="Rounded Rectangle 43"/>
          <p:cNvSpPr/>
          <p:nvPr/>
        </p:nvSpPr>
        <p:spPr bwMode="auto">
          <a:xfrm>
            <a:off x="609601" y="2133600"/>
            <a:ext cx="3042804" cy="131618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800" b="1"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ĐẶT TRONG CÂU</a:t>
            </a:r>
            <a:endParaRPr kumimoji="1" lang="vi-VN" sz="2400" b="1" i="0" u="none" strike="noStrike" cap="none" normalizeH="0" baseline="0" dirty="0" smtClean="0">
              <a:ln>
                <a:noFill/>
              </a:ln>
              <a:solidFill>
                <a:srgbClr val="FF0000"/>
              </a:solidFill>
              <a:effectLst/>
            </a:endParaRPr>
          </a:p>
        </p:txBody>
      </p:sp>
      <p:sp>
        <p:nvSpPr>
          <p:cNvPr id="46" name="Rounded Rectangle 45"/>
          <p:cNvSpPr/>
          <p:nvPr/>
        </p:nvSpPr>
        <p:spPr bwMode="auto">
          <a:xfrm>
            <a:off x="3505200" y="4159827"/>
            <a:ext cx="1849582" cy="201237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a:t>
            </a:r>
          </a:p>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Công dụng</a:t>
            </a:r>
          </a:p>
        </p:txBody>
      </p:sp>
      <p:sp>
        <p:nvSpPr>
          <p:cNvPr id="47" name="Rounded Rectangle 46"/>
          <p:cNvSpPr/>
          <p:nvPr/>
        </p:nvSpPr>
        <p:spPr bwMode="auto">
          <a:xfrm>
            <a:off x="692726" y="4159827"/>
            <a:ext cx="1974273" cy="201237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800"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2800" b="1" dirty="0" smtClean="0">
                <a:solidFill>
                  <a:srgbClr val="FF0000"/>
                </a:solidFill>
              </a:rPr>
              <a:t>DẤU PHẢY</a:t>
            </a:r>
          </a:p>
          <a:p>
            <a:pPr marL="0" marR="0" indent="0" algn="ctr" defTabSz="914400" rtl="0" eaLnBrk="0" fontAlgn="base" latinLnBrk="0" hangingPunct="0">
              <a:lnSpc>
                <a:spcPct val="100000"/>
              </a:lnSpc>
              <a:spcBef>
                <a:spcPct val="0"/>
              </a:spcBef>
              <a:spcAft>
                <a:spcPct val="0"/>
              </a:spcAft>
              <a:buClrTx/>
              <a:buSzTx/>
              <a:buFontTx/>
              <a:buNone/>
              <a:tabLst/>
            </a:pPr>
            <a:r>
              <a:rPr lang="en-US" sz="2800" b="1" dirty="0" smtClean="0">
                <a:solidFill>
                  <a:srgbClr val="FF0000"/>
                </a:solidFill>
              </a:rPr>
              <a:t>Công dụng</a:t>
            </a:r>
          </a:p>
        </p:txBody>
      </p:sp>
      <p:sp>
        <p:nvSpPr>
          <p:cNvPr id="48" name="Rounded Rectangle 47"/>
          <p:cNvSpPr/>
          <p:nvPr/>
        </p:nvSpPr>
        <p:spPr bwMode="auto">
          <a:xfrm>
            <a:off x="5479471" y="4159827"/>
            <a:ext cx="2008909" cy="185997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 HỎI</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Công dụng</a:t>
            </a:r>
          </a:p>
        </p:txBody>
      </p:sp>
      <p:sp>
        <p:nvSpPr>
          <p:cNvPr id="49" name="Rounded Rectangle 48"/>
          <p:cNvSpPr/>
          <p:nvPr/>
        </p:nvSpPr>
        <p:spPr bwMode="auto">
          <a:xfrm>
            <a:off x="7488380" y="4159827"/>
            <a:ext cx="1884219" cy="185997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 THAN</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Công dụng</a:t>
            </a:r>
          </a:p>
        </p:txBody>
      </p:sp>
      <p:cxnSp>
        <p:nvCxnSpPr>
          <p:cNvPr id="14340" name="Straight Arrow Connector 14339"/>
          <p:cNvCxnSpPr/>
          <p:nvPr/>
        </p:nvCxnSpPr>
        <p:spPr>
          <a:xfrm flipH="1">
            <a:off x="2542309" y="1524000"/>
            <a:ext cx="2220191"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2" name="Straight Arrow Connector 14341"/>
          <p:cNvCxnSpPr>
            <a:stCxn id="3" idx="2"/>
          </p:cNvCxnSpPr>
          <p:nvPr/>
        </p:nvCxnSpPr>
        <p:spPr>
          <a:xfrm>
            <a:off x="4762500" y="1524000"/>
            <a:ext cx="2209800" cy="588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4" name="Straight Arrow Connector 14343"/>
          <p:cNvCxnSpPr>
            <a:stCxn id="43" idx="2"/>
          </p:cNvCxnSpPr>
          <p:nvPr/>
        </p:nvCxnSpPr>
        <p:spPr>
          <a:xfrm flipH="1">
            <a:off x="4953000" y="3429000"/>
            <a:ext cx="1993322"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6" name="Straight Arrow Connector 14345"/>
          <p:cNvCxnSpPr>
            <a:stCxn id="43" idx="2"/>
          </p:cNvCxnSpPr>
          <p:nvPr/>
        </p:nvCxnSpPr>
        <p:spPr>
          <a:xfrm flipH="1">
            <a:off x="6781800" y="3429000"/>
            <a:ext cx="164522"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8" name="Straight Arrow Connector 14347"/>
          <p:cNvCxnSpPr>
            <a:stCxn id="43" idx="2"/>
          </p:cNvCxnSpPr>
          <p:nvPr/>
        </p:nvCxnSpPr>
        <p:spPr>
          <a:xfrm>
            <a:off x="6946322" y="3429000"/>
            <a:ext cx="1740478"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50" name="Straight Arrow Connector 14349"/>
          <p:cNvCxnSpPr/>
          <p:nvPr/>
        </p:nvCxnSpPr>
        <p:spPr>
          <a:xfrm>
            <a:off x="1752600" y="3449782"/>
            <a:ext cx="0" cy="710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645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81000"/>
            <a:ext cx="8610600" cy="6477000"/>
          </a:xfrm>
          <a:prstGeom prst="rect">
            <a:avLst/>
          </a:prstGeom>
        </p:spPr>
      </p:pic>
    </p:spTree>
    <p:extLst>
      <p:ext uri="{BB962C8B-B14F-4D97-AF65-F5344CB8AC3E}">
        <p14:creationId xmlns:p14="http://schemas.microsoft.com/office/powerpoint/2010/main" val="737930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09600"/>
            <a:ext cx="7848600" cy="5791200"/>
          </a:xfrm>
          <a:prstGeom prst="rect">
            <a:avLst/>
          </a:prstGeom>
        </p:spPr>
      </p:pic>
      <p:sp>
        <p:nvSpPr>
          <p:cNvPr id="5" name="Oval 4"/>
          <p:cNvSpPr/>
          <p:nvPr/>
        </p:nvSpPr>
        <p:spPr>
          <a:xfrm>
            <a:off x="6799118" y="1638300"/>
            <a:ext cx="1600200" cy="1790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41752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ip 5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 y="685800"/>
            <a:ext cx="8940800" cy="5029200"/>
          </a:xfrm>
          <a:prstGeom prst="rect">
            <a:avLst/>
          </a:prstGeom>
        </p:spPr>
      </p:pic>
    </p:spTree>
    <p:extLst>
      <p:ext uri="{BB962C8B-B14F-4D97-AF65-F5344CB8AC3E}">
        <p14:creationId xmlns:p14="http://schemas.microsoft.com/office/powerpoint/2010/main" val="41473712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9732" y="457200"/>
            <a:ext cx="3425536"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DẤU CÂU</a:t>
            </a:r>
            <a:endParaRPr lang="vi-VN" sz="3200" b="1" dirty="0">
              <a:solidFill>
                <a:srgbClr val="FF0000"/>
              </a:solidFill>
            </a:endParaRPr>
          </a:p>
        </p:txBody>
      </p:sp>
      <p:sp>
        <p:nvSpPr>
          <p:cNvPr id="43" name="Rounded Rectangle 42"/>
          <p:cNvSpPr/>
          <p:nvPr/>
        </p:nvSpPr>
        <p:spPr bwMode="auto">
          <a:xfrm>
            <a:off x="5479471" y="2112818"/>
            <a:ext cx="2933701" cy="131618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ĐẶT CUỐI CÂU</a:t>
            </a:r>
          </a:p>
        </p:txBody>
      </p:sp>
      <p:sp>
        <p:nvSpPr>
          <p:cNvPr id="44" name="Rounded Rectangle 43"/>
          <p:cNvSpPr/>
          <p:nvPr/>
        </p:nvSpPr>
        <p:spPr bwMode="auto">
          <a:xfrm>
            <a:off x="609601" y="2133600"/>
            <a:ext cx="3042804" cy="131618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800" b="1"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ĐẶT TRONG CÂU</a:t>
            </a:r>
            <a:endParaRPr kumimoji="1" lang="vi-VN" sz="2400" b="1" i="0" u="none" strike="noStrike" cap="none" normalizeH="0" baseline="0" dirty="0" smtClean="0">
              <a:ln>
                <a:noFill/>
              </a:ln>
              <a:solidFill>
                <a:srgbClr val="FF0000"/>
              </a:solidFill>
              <a:effectLst/>
            </a:endParaRPr>
          </a:p>
        </p:txBody>
      </p:sp>
      <p:sp>
        <p:nvSpPr>
          <p:cNvPr id="46" name="Rounded Rectangle 45"/>
          <p:cNvSpPr/>
          <p:nvPr/>
        </p:nvSpPr>
        <p:spPr bwMode="auto">
          <a:xfrm>
            <a:off x="3505200" y="4159827"/>
            <a:ext cx="1849582" cy="122612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a:t>
            </a:r>
          </a:p>
        </p:txBody>
      </p:sp>
      <p:sp>
        <p:nvSpPr>
          <p:cNvPr id="47" name="Rounded Rectangle 46"/>
          <p:cNvSpPr/>
          <p:nvPr/>
        </p:nvSpPr>
        <p:spPr bwMode="auto">
          <a:xfrm>
            <a:off x="692727" y="4159827"/>
            <a:ext cx="1849582" cy="122612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800"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2800" b="1" dirty="0" smtClean="0">
                <a:solidFill>
                  <a:srgbClr val="FF0000"/>
                </a:solidFill>
              </a:rPr>
              <a:t>DẤU PHẢY</a:t>
            </a:r>
          </a:p>
        </p:txBody>
      </p:sp>
      <p:sp>
        <p:nvSpPr>
          <p:cNvPr id="48" name="Rounded Rectangle 47"/>
          <p:cNvSpPr/>
          <p:nvPr/>
        </p:nvSpPr>
        <p:spPr bwMode="auto">
          <a:xfrm>
            <a:off x="5479472" y="4159827"/>
            <a:ext cx="1849582" cy="122612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 HỎI</a:t>
            </a:r>
          </a:p>
        </p:txBody>
      </p:sp>
      <p:sp>
        <p:nvSpPr>
          <p:cNvPr id="49" name="Rounded Rectangle 48"/>
          <p:cNvSpPr/>
          <p:nvPr/>
        </p:nvSpPr>
        <p:spPr bwMode="auto">
          <a:xfrm>
            <a:off x="7488381" y="4159827"/>
            <a:ext cx="1849582" cy="122612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 THAN</a:t>
            </a:r>
          </a:p>
        </p:txBody>
      </p:sp>
      <p:cxnSp>
        <p:nvCxnSpPr>
          <p:cNvPr id="14340" name="Straight Arrow Connector 14339"/>
          <p:cNvCxnSpPr/>
          <p:nvPr/>
        </p:nvCxnSpPr>
        <p:spPr>
          <a:xfrm flipH="1">
            <a:off x="2542309" y="1524000"/>
            <a:ext cx="2220191"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2" name="Straight Arrow Connector 14341"/>
          <p:cNvCxnSpPr>
            <a:stCxn id="3" idx="2"/>
          </p:cNvCxnSpPr>
          <p:nvPr/>
        </p:nvCxnSpPr>
        <p:spPr>
          <a:xfrm>
            <a:off x="4762500" y="1524000"/>
            <a:ext cx="2209800" cy="588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4" name="Straight Arrow Connector 14343"/>
          <p:cNvCxnSpPr>
            <a:stCxn id="43" idx="2"/>
          </p:cNvCxnSpPr>
          <p:nvPr/>
        </p:nvCxnSpPr>
        <p:spPr>
          <a:xfrm flipH="1">
            <a:off x="4953000" y="3429000"/>
            <a:ext cx="1993322"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6" name="Straight Arrow Connector 14345"/>
          <p:cNvCxnSpPr>
            <a:stCxn id="43" idx="2"/>
          </p:cNvCxnSpPr>
          <p:nvPr/>
        </p:nvCxnSpPr>
        <p:spPr>
          <a:xfrm flipH="1">
            <a:off x="6781800" y="3429000"/>
            <a:ext cx="164522"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8" name="Straight Arrow Connector 14347"/>
          <p:cNvCxnSpPr>
            <a:stCxn id="43" idx="2"/>
          </p:cNvCxnSpPr>
          <p:nvPr/>
        </p:nvCxnSpPr>
        <p:spPr>
          <a:xfrm>
            <a:off x="6946322" y="3429000"/>
            <a:ext cx="1740478"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50" name="Straight Arrow Connector 14349"/>
          <p:cNvCxnSpPr/>
          <p:nvPr/>
        </p:nvCxnSpPr>
        <p:spPr>
          <a:xfrm>
            <a:off x="1752600" y="3449782"/>
            <a:ext cx="0" cy="710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222336"/>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 y="685800"/>
            <a:ext cx="8305800" cy="5632311"/>
          </a:xfrm>
          <a:prstGeom prst="rect">
            <a:avLst/>
          </a:prstGeom>
          <a:noFill/>
        </p:spPr>
        <p:txBody>
          <a:bodyPr wrap="square" rtlCol="0">
            <a:spAutoFit/>
          </a:bodyPr>
          <a:lstStyle/>
          <a:p>
            <a:r>
              <a:rPr lang="en-US" sz="2400" b="1" dirty="0" smtClean="0"/>
              <a:t>     Đặt các dấu chấm (.), dấu chấm hỏi (?), dấu chấm than (!) vào chỗ thích hợp có dấu ngoặc đơn. Giải thích vì sao em lại đặt các dấu câu như vậy.</a:t>
            </a:r>
          </a:p>
          <a:p>
            <a:pPr marL="342900" indent="-342900">
              <a:buAutoNum type="alphaLcPeriod"/>
            </a:pPr>
            <a:r>
              <a:rPr lang="en-US" sz="2400" b="1" i="1" dirty="0" smtClean="0"/>
              <a:t>Ôi thôi, chú mày ơi </a:t>
            </a:r>
            <a:r>
              <a:rPr lang="en-US" sz="2400" b="1" i="1" dirty="0" smtClean="0">
                <a:solidFill>
                  <a:srgbClr val="FF0000"/>
                </a:solidFill>
              </a:rPr>
              <a:t>(  ) </a:t>
            </a:r>
            <a:r>
              <a:rPr lang="en-US" sz="2400" b="1" i="1" dirty="0" smtClean="0"/>
              <a:t>Chú mày có lớn mà chẳng có khôn.</a:t>
            </a:r>
          </a:p>
          <a:p>
            <a:r>
              <a:rPr lang="en-US" sz="2400" b="1" dirty="0"/>
              <a:t> </a:t>
            </a:r>
            <a:r>
              <a:rPr lang="en-US" sz="2400" b="1" dirty="0" smtClean="0"/>
              <a:t>                                                                           (Theo Tô Hoài)</a:t>
            </a:r>
          </a:p>
          <a:p>
            <a:endParaRPr lang="en-US" sz="2400" b="1" dirty="0" smtClean="0"/>
          </a:p>
          <a:p>
            <a:r>
              <a:rPr lang="en-US" sz="2400" b="1" dirty="0" smtClean="0"/>
              <a:t>b. </a:t>
            </a:r>
            <a:r>
              <a:rPr lang="en-US" sz="2400" b="1" i="1" dirty="0" smtClean="0"/>
              <a:t>Con có nhận ra con không </a:t>
            </a:r>
            <a:r>
              <a:rPr lang="en-US" sz="2400" b="1" i="1" dirty="0" smtClean="0">
                <a:solidFill>
                  <a:srgbClr val="FF0000"/>
                </a:solidFill>
              </a:rPr>
              <a:t>(  )</a:t>
            </a:r>
          </a:p>
          <a:p>
            <a:r>
              <a:rPr lang="en-US" sz="2400" b="1" dirty="0"/>
              <a:t> </a:t>
            </a:r>
            <a:r>
              <a:rPr lang="en-US" sz="2400" b="1" dirty="0" smtClean="0"/>
              <a:t>                                                           (Theo Tạ Duy Anh)</a:t>
            </a:r>
          </a:p>
          <a:p>
            <a:endParaRPr lang="en-US" sz="2400" b="1" dirty="0" smtClean="0"/>
          </a:p>
          <a:p>
            <a:r>
              <a:rPr lang="en-US" sz="2400" b="1" dirty="0" smtClean="0"/>
              <a:t>c. </a:t>
            </a:r>
            <a:r>
              <a:rPr lang="en-US" sz="2400" b="1" i="1" dirty="0" smtClean="0"/>
              <a:t>Cá ơi,  giúp tôi với</a:t>
            </a:r>
            <a:r>
              <a:rPr lang="en-US" sz="2400" b="1" i="1" dirty="0" smtClean="0">
                <a:solidFill>
                  <a:srgbClr val="FF0000"/>
                </a:solidFill>
              </a:rPr>
              <a:t> (  )</a:t>
            </a:r>
            <a:r>
              <a:rPr lang="en-US" sz="2400" b="1" i="1" dirty="0" smtClean="0"/>
              <a:t>Thương tôi với </a:t>
            </a:r>
            <a:r>
              <a:rPr lang="en-US" sz="2400" b="1" i="1" dirty="0" smtClean="0">
                <a:solidFill>
                  <a:srgbClr val="FF0000"/>
                </a:solidFill>
              </a:rPr>
              <a:t>(  )</a:t>
            </a:r>
          </a:p>
          <a:p>
            <a:endParaRPr lang="en-US" sz="2400" b="1" i="1" dirty="0" smtClean="0">
              <a:solidFill>
                <a:srgbClr val="FF0000"/>
              </a:solidFill>
            </a:endParaRPr>
          </a:p>
          <a:p>
            <a:r>
              <a:rPr lang="en-US" sz="2400" b="1" dirty="0"/>
              <a:t> </a:t>
            </a:r>
            <a:r>
              <a:rPr lang="en-US" sz="2400" b="1" dirty="0" smtClean="0"/>
              <a:t>                                      (Theo Ông lão đánh cá và con cá vàng)</a:t>
            </a:r>
          </a:p>
          <a:p>
            <a:r>
              <a:rPr lang="en-US" sz="2400" b="1" dirty="0" smtClean="0"/>
              <a:t>d. </a:t>
            </a:r>
            <a:r>
              <a:rPr lang="en-US" sz="2400" b="1" i="1" dirty="0"/>
              <a:t>G</a:t>
            </a:r>
            <a:r>
              <a:rPr lang="en-US" sz="2400" b="1" i="1" dirty="0" smtClean="0"/>
              <a:t>iời  chớm hè </a:t>
            </a:r>
            <a:r>
              <a:rPr lang="en-US" sz="2400" b="1" i="1" dirty="0" smtClean="0">
                <a:solidFill>
                  <a:srgbClr val="FF0000"/>
                </a:solidFill>
              </a:rPr>
              <a:t>(  ) </a:t>
            </a:r>
            <a:r>
              <a:rPr lang="en-US" sz="2400" b="1" i="1" dirty="0" smtClean="0"/>
              <a:t>Cây cối um tùm</a:t>
            </a:r>
            <a:r>
              <a:rPr lang="en-US" sz="2400" b="1" i="1" dirty="0" smtClean="0">
                <a:solidFill>
                  <a:srgbClr val="FF0000"/>
                </a:solidFill>
              </a:rPr>
              <a:t>(  ) </a:t>
            </a:r>
            <a:r>
              <a:rPr lang="en-US" sz="2400" b="1" i="1" dirty="0" smtClean="0"/>
              <a:t>Cả làng thơm </a:t>
            </a:r>
            <a:r>
              <a:rPr lang="en-US" sz="2400" b="1" i="1" dirty="0" smtClean="0">
                <a:solidFill>
                  <a:srgbClr val="FF0000"/>
                </a:solidFill>
              </a:rPr>
              <a:t>( )</a:t>
            </a:r>
          </a:p>
          <a:p>
            <a:r>
              <a:rPr lang="en-US" sz="2400" b="1" dirty="0" smtClean="0"/>
              <a:t>                                                                                 (Theo Duy Khán)</a:t>
            </a:r>
          </a:p>
          <a:p>
            <a:endParaRPr lang="en-US" sz="2400" b="1" dirty="0" smtClean="0"/>
          </a:p>
        </p:txBody>
      </p:sp>
    </p:spTree>
    <p:extLst>
      <p:ext uri="{BB962C8B-B14F-4D97-AF65-F5344CB8AC3E}">
        <p14:creationId xmlns:p14="http://schemas.microsoft.com/office/powerpoint/2010/main" val="3934222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 y="685800"/>
            <a:ext cx="8305800" cy="6247864"/>
          </a:xfrm>
          <a:prstGeom prst="rect">
            <a:avLst/>
          </a:prstGeom>
          <a:noFill/>
        </p:spPr>
        <p:txBody>
          <a:bodyPr wrap="square" rtlCol="0">
            <a:spAutoFit/>
          </a:bodyPr>
          <a:lstStyle/>
          <a:p>
            <a:r>
              <a:rPr lang="en-US" sz="2400" b="1" dirty="0" smtClean="0"/>
              <a:t>     </a:t>
            </a:r>
            <a:r>
              <a:rPr lang="en-US" sz="2800" b="1" dirty="0" smtClean="0"/>
              <a:t>Đặt các </a:t>
            </a:r>
            <a:r>
              <a:rPr lang="en-US" sz="2800" b="1" dirty="0" smtClean="0">
                <a:solidFill>
                  <a:srgbClr val="FF0000"/>
                </a:solidFill>
              </a:rPr>
              <a:t>dấu chấm (.), dấu chấm hỏi (?), dấu chấm than (!) </a:t>
            </a:r>
            <a:r>
              <a:rPr lang="en-US" sz="2800" b="1" dirty="0" smtClean="0"/>
              <a:t>vào chỗ thích hợp có dấu ngoặc đơn. Giải thích vì sao em lại đặt các dấu câu như vậy.</a:t>
            </a:r>
          </a:p>
          <a:p>
            <a:endParaRPr lang="en-US" sz="2800" b="1" dirty="0" smtClean="0"/>
          </a:p>
          <a:p>
            <a:pPr marL="342900" indent="-342900">
              <a:buAutoNum type="alphaLcPeriod"/>
            </a:pPr>
            <a:r>
              <a:rPr lang="en-US" sz="2400" b="1" i="1" dirty="0" smtClean="0"/>
              <a:t>Ôi thôi, chú mày ơi </a:t>
            </a:r>
            <a:r>
              <a:rPr lang="en-US" sz="2400" b="1" i="1" dirty="0" smtClean="0">
                <a:solidFill>
                  <a:srgbClr val="FF0000"/>
                </a:solidFill>
              </a:rPr>
              <a:t>( ! ) </a:t>
            </a:r>
            <a:r>
              <a:rPr lang="en-US" sz="2400" b="1" i="1" dirty="0" smtClean="0"/>
              <a:t>Chú mày có lớn mà chẳng có khôn.</a:t>
            </a:r>
          </a:p>
          <a:p>
            <a:r>
              <a:rPr lang="en-US" sz="2400" b="1" dirty="0"/>
              <a:t> </a:t>
            </a:r>
            <a:r>
              <a:rPr lang="en-US" sz="2400" b="1" dirty="0" smtClean="0"/>
              <a:t>                                                                           (Theo Tô Hoài)</a:t>
            </a:r>
          </a:p>
          <a:p>
            <a:endParaRPr lang="en-US" sz="2400" b="1" dirty="0" smtClean="0"/>
          </a:p>
          <a:p>
            <a:r>
              <a:rPr lang="en-US" sz="2400" b="1" dirty="0" smtClean="0"/>
              <a:t>b. </a:t>
            </a:r>
            <a:r>
              <a:rPr lang="en-US" sz="2400" b="1" i="1" dirty="0" smtClean="0"/>
              <a:t>Con có nhận ra con không </a:t>
            </a:r>
            <a:r>
              <a:rPr lang="en-US" sz="2400" b="1" i="1" dirty="0" smtClean="0">
                <a:solidFill>
                  <a:srgbClr val="FF0000"/>
                </a:solidFill>
              </a:rPr>
              <a:t>( ? )</a:t>
            </a:r>
          </a:p>
          <a:p>
            <a:r>
              <a:rPr lang="en-US" sz="2400" b="1" dirty="0"/>
              <a:t> </a:t>
            </a:r>
            <a:r>
              <a:rPr lang="en-US" sz="2400" b="1" dirty="0" smtClean="0"/>
              <a:t>                                                           (Theo Tạ Duy Anh)</a:t>
            </a:r>
          </a:p>
          <a:p>
            <a:endParaRPr lang="en-US" sz="2400" b="1" dirty="0" smtClean="0"/>
          </a:p>
          <a:p>
            <a:r>
              <a:rPr lang="en-US" sz="2400" b="1" dirty="0" smtClean="0"/>
              <a:t>c. </a:t>
            </a:r>
            <a:r>
              <a:rPr lang="en-US" sz="2400" b="1" i="1" dirty="0" smtClean="0"/>
              <a:t>Cá ơi,  giúp tôi với</a:t>
            </a:r>
            <a:r>
              <a:rPr lang="en-US" sz="2400" b="1" i="1" dirty="0" smtClean="0">
                <a:solidFill>
                  <a:srgbClr val="FF0000"/>
                </a:solidFill>
              </a:rPr>
              <a:t> ( ! )</a:t>
            </a:r>
            <a:r>
              <a:rPr lang="en-US" sz="2400" b="1" i="1" dirty="0" smtClean="0"/>
              <a:t>Thương tôi với </a:t>
            </a:r>
            <a:r>
              <a:rPr lang="en-US" sz="2400" b="1" i="1" dirty="0" smtClean="0">
                <a:solidFill>
                  <a:srgbClr val="FF0000"/>
                </a:solidFill>
              </a:rPr>
              <a:t>( ! )</a:t>
            </a:r>
          </a:p>
          <a:p>
            <a:endParaRPr lang="en-US" sz="2400" b="1" i="1" dirty="0" smtClean="0">
              <a:solidFill>
                <a:srgbClr val="FF0000"/>
              </a:solidFill>
            </a:endParaRPr>
          </a:p>
          <a:p>
            <a:r>
              <a:rPr lang="en-US" sz="2400" b="1" dirty="0"/>
              <a:t> </a:t>
            </a:r>
            <a:r>
              <a:rPr lang="en-US" sz="2400" b="1" dirty="0" smtClean="0"/>
              <a:t>                                      (Theo Ông lão đánh cá và con cá vàng)</a:t>
            </a:r>
          </a:p>
          <a:p>
            <a:r>
              <a:rPr lang="en-US" sz="2400" b="1" dirty="0" smtClean="0"/>
              <a:t>d. </a:t>
            </a:r>
            <a:r>
              <a:rPr lang="en-US" sz="2400" b="1" i="1" dirty="0"/>
              <a:t>G</a:t>
            </a:r>
            <a:r>
              <a:rPr lang="en-US" sz="2400" b="1" i="1" dirty="0" smtClean="0"/>
              <a:t>iời  chớm hè </a:t>
            </a:r>
            <a:r>
              <a:rPr lang="en-US" sz="2400" b="1" i="1" dirty="0" smtClean="0">
                <a:solidFill>
                  <a:srgbClr val="FF0000"/>
                </a:solidFill>
              </a:rPr>
              <a:t>( . ) </a:t>
            </a:r>
            <a:r>
              <a:rPr lang="en-US" sz="2400" b="1" i="1" dirty="0" smtClean="0"/>
              <a:t>Cây cối um tùm</a:t>
            </a:r>
            <a:r>
              <a:rPr lang="en-US" sz="2400" b="1" i="1" dirty="0" smtClean="0">
                <a:solidFill>
                  <a:srgbClr val="FF0000"/>
                </a:solidFill>
              </a:rPr>
              <a:t>( . ) </a:t>
            </a:r>
            <a:r>
              <a:rPr lang="en-US" sz="2400" b="1" i="1" dirty="0" smtClean="0"/>
              <a:t>Cả làng thơm </a:t>
            </a:r>
            <a:r>
              <a:rPr lang="en-US" sz="2400" b="1" i="1" dirty="0" smtClean="0">
                <a:solidFill>
                  <a:srgbClr val="FF0000"/>
                </a:solidFill>
              </a:rPr>
              <a:t>( .)</a:t>
            </a:r>
          </a:p>
          <a:p>
            <a:r>
              <a:rPr lang="en-US" sz="2400" b="1" dirty="0" smtClean="0"/>
              <a:t>                                                                                 (Theo Duy Khán)</a:t>
            </a:r>
          </a:p>
          <a:p>
            <a:endParaRPr lang="en-US" sz="2400" b="1" dirty="0" smtClean="0"/>
          </a:p>
        </p:txBody>
      </p:sp>
    </p:spTree>
    <p:extLst>
      <p:ext uri="{BB962C8B-B14F-4D97-AF65-F5344CB8AC3E}">
        <p14:creationId xmlns:p14="http://schemas.microsoft.com/office/powerpoint/2010/main" val="424296328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 y="990600"/>
            <a:ext cx="8001000" cy="3970318"/>
          </a:xfrm>
          <a:prstGeom prst="rect">
            <a:avLst/>
          </a:prstGeom>
          <a:noFill/>
        </p:spPr>
        <p:txBody>
          <a:bodyPr wrap="square" rtlCol="0">
            <a:spAutoFit/>
          </a:bodyPr>
          <a:lstStyle/>
          <a:p>
            <a:r>
              <a:rPr lang="en-US" sz="2800" dirty="0" smtClean="0">
                <a:latin typeface="MS Reference Sans Serif" pitchFamily="34" charset="0"/>
              </a:rPr>
              <a:t>2</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Cách dùng </a:t>
            </a:r>
            <a:r>
              <a:rPr lang="en-US" sz="2800" b="1" dirty="0" smtClean="0">
                <a:solidFill>
                  <a:srgbClr val="FF0000"/>
                </a:solidFill>
                <a:latin typeface="Times New Roman" pitchFamily="18" charset="0"/>
                <a:cs typeface="Times New Roman" pitchFamily="18" charset="0"/>
              </a:rPr>
              <a:t>dấu chấm, dấu chấm hỏi và dấu chấm than</a:t>
            </a:r>
            <a:r>
              <a:rPr lang="en-US" sz="2800" b="1" dirty="0" smtClean="0">
                <a:latin typeface="Times New Roman" pitchFamily="18" charset="0"/>
                <a:cs typeface="Times New Roman" pitchFamily="18" charset="0"/>
              </a:rPr>
              <a:t> trong những câu sau có gì đặc biệt?</a:t>
            </a:r>
          </a:p>
          <a:p>
            <a:pPr marL="342900" indent="-342900">
              <a:buAutoNum type="alphaLcPeriod"/>
            </a:pPr>
            <a:r>
              <a:rPr lang="en-US" sz="2800" dirty="0" smtClean="0">
                <a:solidFill>
                  <a:srgbClr val="FF0000"/>
                </a:solidFill>
                <a:latin typeface="Times New Roman" pitchFamily="18" charset="0"/>
                <a:cs typeface="Times New Roman" pitchFamily="18" charset="0"/>
              </a:rPr>
              <a:t>(1) </a:t>
            </a:r>
            <a:r>
              <a:rPr lang="en-US" sz="2800" dirty="0" smtClean="0">
                <a:latin typeface="Times New Roman" pitchFamily="18" charset="0"/>
                <a:cs typeface="Times New Roman" pitchFamily="18" charset="0"/>
              </a:rPr>
              <a:t>Tôi phải bảo:</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(2) </a:t>
            </a:r>
            <a:r>
              <a:rPr lang="en-US" sz="2800" dirty="0">
                <a:latin typeface="Times New Roman" pitchFamily="18" charset="0"/>
                <a:cs typeface="Times New Roman" pitchFamily="18" charset="0"/>
              </a:rPr>
              <a:t>Được </a:t>
            </a:r>
            <a:r>
              <a:rPr lang="en-US" sz="2800" dirty="0" smtClean="0">
                <a:latin typeface="Times New Roman" pitchFamily="18" charset="0"/>
                <a:cs typeface="Times New Roman" pitchFamily="18" charset="0"/>
              </a:rPr>
              <a:t>chú mày cứ nói thẳng thừng ra nào.</a:t>
            </a:r>
          </a:p>
          <a:p>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(3) </a:t>
            </a:r>
            <a:r>
              <a:rPr lang="en-US" sz="2800" dirty="0" smtClean="0">
                <a:latin typeface="Times New Roman" pitchFamily="18" charset="0"/>
                <a:cs typeface="Times New Roman" pitchFamily="18" charset="0"/>
              </a:rPr>
              <a:t>Rồi , với điệu bộ khinh khỉnh, tôi mắng:</a:t>
            </a:r>
          </a:p>
          <a:p>
            <a:pPr marL="342900" indent="-342900">
              <a:buFontTx/>
              <a:buChar char="-"/>
            </a:pPr>
            <a:r>
              <a:rPr lang="en-US" sz="2800" dirty="0" smtClean="0">
                <a:latin typeface="Times New Roman" pitchFamily="18" charset="0"/>
                <a:cs typeface="Times New Roman" pitchFamily="18" charset="0"/>
              </a:rPr>
              <a:t>[…]</a:t>
            </a:r>
            <a:r>
              <a:rPr lang="en-US" sz="2800" dirty="0" smtClean="0">
                <a:solidFill>
                  <a:srgbClr val="FF0000"/>
                </a:solidFill>
                <a:latin typeface="Times New Roman" pitchFamily="18" charset="0"/>
                <a:cs typeface="Times New Roman" pitchFamily="18" charset="0"/>
              </a:rPr>
              <a:t>(4) </a:t>
            </a:r>
            <a:r>
              <a:rPr lang="en-US" sz="2800" dirty="0">
                <a:latin typeface="Times New Roman" pitchFamily="18" charset="0"/>
                <a:cs typeface="Times New Roman" pitchFamily="18" charset="0"/>
              </a:rPr>
              <a:t>Thôi</a:t>
            </a:r>
            <a:r>
              <a:rPr lang="en-US" sz="2800" dirty="0" smtClean="0">
                <a:latin typeface="Times New Roman" pitchFamily="18" charset="0"/>
                <a:cs typeface="Times New Roman" pitchFamily="18" charset="0"/>
              </a:rPr>
              <a:t>, im cái điệu hát mưa dầm sụt sùi ấy đi.</a:t>
            </a:r>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b. AFP đưa tin theo cách ỡm ờ: “ Họ là 80 người sức lực khá tốt nhưng hơi gầy” (!?).</a:t>
            </a:r>
          </a:p>
        </p:txBody>
      </p:sp>
    </p:spTree>
    <p:extLst>
      <p:ext uri="{BB962C8B-B14F-4D97-AF65-F5344CB8AC3E}">
        <p14:creationId xmlns:p14="http://schemas.microsoft.com/office/powerpoint/2010/main" val="3934222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96636" y="685800"/>
            <a:ext cx="7696200" cy="1384995"/>
          </a:xfrm>
          <a:prstGeom prst="rect">
            <a:avLst/>
          </a:prstGeom>
          <a:noFill/>
        </p:spPr>
        <p:txBody>
          <a:bodyPr wrap="square" rtlCol="0">
            <a:spAutoFit/>
          </a:bodyPr>
          <a:lstStyle/>
          <a:p>
            <a:pPr algn="ctr"/>
            <a:r>
              <a:rPr lang="en-US" sz="2800" b="1" dirty="0" smtClean="0">
                <a:solidFill>
                  <a:srgbClr val="FF0000"/>
                </a:solidFill>
              </a:rPr>
              <a:t>        Điền nhanh dấu x vào ô trống em cho là đúng</a:t>
            </a:r>
          </a:p>
          <a:p>
            <a:pPr algn="ctr"/>
            <a:r>
              <a:rPr lang="en-US" sz="2800" b="1" dirty="0" smtClean="0">
                <a:solidFill>
                  <a:srgbClr val="FF0000"/>
                </a:solidFill>
              </a:rPr>
              <a:t>Chọn dấu câu kết thúc các kiểu câu sau </a:t>
            </a:r>
          </a:p>
          <a:p>
            <a:pPr algn="ctr"/>
            <a:r>
              <a:rPr lang="en-US" sz="2800" b="1" dirty="0" smtClean="0">
                <a:solidFill>
                  <a:srgbClr val="FF0000"/>
                </a:solidFill>
              </a:rPr>
              <a:t>(kể cả trường  hợp đặc biệt) </a:t>
            </a:r>
            <a:endParaRPr lang="vi-VN" sz="2800" b="1" dirty="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975447752"/>
              </p:ext>
            </p:extLst>
          </p:nvPr>
        </p:nvGraphicFramePr>
        <p:xfrm>
          <a:off x="1143000" y="2362200"/>
          <a:ext cx="7564583" cy="2560320"/>
        </p:xfrm>
        <a:graphic>
          <a:graphicData uri="http://schemas.openxmlformats.org/drawingml/2006/table">
            <a:tbl>
              <a:tblPr firstRow="1" bandRow="1">
                <a:tableStyleId>{5C22544A-7EE6-4342-B048-85BDC9FD1C3A}</a:tableStyleId>
              </a:tblPr>
              <a:tblGrid>
                <a:gridCol w="2216701"/>
                <a:gridCol w="1385481"/>
                <a:gridCol w="1447800"/>
                <a:gridCol w="1295400"/>
                <a:gridCol w="1219201"/>
              </a:tblGrid>
              <a:tr h="370840">
                <a:tc>
                  <a:txBody>
                    <a:bodyPr/>
                    <a:lstStyle/>
                    <a:p>
                      <a:r>
                        <a:rPr lang="en-US" dirty="0" smtClean="0">
                          <a:solidFill>
                            <a:schemeClr val="tx1"/>
                          </a:solidFill>
                        </a:rPr>
                        <a:t>   DẤU</a:t>
                      </a:r>
                      <a:r>
                        <a:rPr lang="en-US" baseline="0" dirty="0" smtClean="0">
                          <a:solidFill>
                            <a:schemeClr val="tx1"/>
                          </a:solidFill>
                        </a:rPr>
                        <a:t> CÂU</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TRẦN THUẬT </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NGHI VẤN</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CẢM THÁN</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CẦU KHIẾN</a:t>
                      </a:r>
                      <a:endParaRPr lang="vi-VN" dirty="0">
                        <a:solidFill>
                          <a:schemeClr val="tx1"/>
                        </a:solidFill>
                      </a:endParaRPr>
                    </a:p>
                  </a:txBody>
                  <a:tcPr>
                    <a:solidFill>
                      <a:schemeClr val="accent6">
                        <a:lumMod val="60000"/>
                        <a:lumOff val="40000"/>
                      </a:schemeClr>
                    </a:solidFill>
                  </a:tcPr>
                </a:tc>
              </a:tr>
              <a:tr h="370840">
                <a:tc>
                  <a:txBody>
                    <a:bodyPr/>
                    <a:lstStyle/>
                    <a:p>
                      <a:r>
                        <a:rPr lang="en-US" b="1" dirty="0" smtClean="0">
                          <a:solidFill>
                            <a:schemeClr val="tx1"/>
                          </a:solidFill>
                        </a:rPr>
                        <a:t>DẤU</a:t>
                      </a:r>
                      <a:r>
                        <a:rPr lang="en-US" b="1" baseline="0" dirty="0" smtClean="0">
                          <a:solidFill>
                            <a:schemeClr val="tx1"/>
                          </a:solidFill>
                        </a:rPr>
                        <a:t> CHẤM</a:t>
                      </a:r>
                      <a:endParaRPr lang="vi-VN" b="1" dirty="0">
                        <a:solidFill>
                          <a:schemeClr val="tx1"/>
                        </a:solidFill>
                      </a:endParaRPr>
                    </a:p>
                  </a:txBody>
                  <a:tcPr>
                    <a:solidFill>
                      <a:schemeClr val="accent3">
                        <a:lumMod val="60000"/>
                        <a:lumOff val="40000"/>
                      </a:schemeClr>
                    </a:solidFill>
                  </a:tcPr>
                </a:tc>
                <a:tc>
                  <a:txBody>
                    <a:bodyPr/>
                    <a:lstStyle/>
                    <a:p>
                      <a:endParaRPr lang="en-US" dirty="0" smtClean="0"/>
                    </a:p>
                    <a:p>
                      <a:endParaRPr lang="vi-VN" dirty="0"/>
                    </a:p>
                  </a:txBody>
                  <a:tcPr>
                    <a:solidFill>
                      <a:schemeClr val="accent3">
                        <a:lumMod val="60000"/>
                        <a:lumOff val="40000"/>
                      </a:schemeClr>
                    </a:solidFill>
                  </a:tcPr>
                </a:tc>
                <a:tc>
                  <a:txBody>
                    <a:bodyPr/>
                    <a:lstStyle/>
                    <a:p>
                      <a:endParaRPr lang="vi-VN" dirty="0"/>
                    </a:p>
                  </a:txBody>
                  <a:tcPr>
                    <a:solidFill>
                      <a:schemeClr val="accent3">
                        <a:lumMod val="60000"/>
                        <a:lumOff val="40000"/>
                      </a:schemeClr>
                    </a:solidFill>
                  </a:tcPr>
                </a:tc>
                <a:tc>
                  <a:txBody>
                    <a:bodyPr/>
                    <a:lstStyle/>
                    <a:p>
                      <a:endParaRPr lang="vi-VN" dirty="0"/>
                    </a:p>
                  </a:txBody>
                  <a:tcPr>
                    <a:solidFill>
                      <a:schemeClr val="accent3">
                        <a:lumMod val="60000"/>
                        <a:lumOff val="40000"/>
                      </a:schemeClr>
                    </a:solidFill>
                  </a:tcPr>
                </a:tc>
                <a:tc>
                  <a:txBody>
                    <a:bodyPr/>
                    <a:lstStyle/>
                    <a:p>
                      <a:endParaRPr lang="vi-VN" dirty="0"/>
                    </a:p>
                  </a:txBody>
                  <a:tcPr>
                    <a:solidFill>
                      <a:schemeClr val="accent3">
                        <a:lumMod val="60000"/>
                        <a:lumOff val="40000"/>
                      </a:schemeClr>
                    </a:solidFill>
                  </a:tcPr>
                </a:tc>
              </a:tr>
              <a:tr h="370840">
                <a:tc>
                  <a:txBody>
                    <a:bodyPr/>
                    <a:lstStyle/>
                    <a:p>
                      <a:r>
                        <a:rPr lang="en-US" b="1" dirty="0" smtClean="0">
                          <a:solidFill>
                            <a:schemeClr val="tx1"/>
                          </a:solidFill>
                        </a:rPr>
                        <a:t>DẤU</a:t>
                      </a:r>
                      <a:r>
                        <a:rPr lang="en-US" b="1" baseline="0" dirty="0" smtClean="0">
                          <a:solidFill>
                            <a:schemeClr val="tx1"/>
                          </a:solidFill>
                        </a:rPr>
                        <a:t> CHẤM HỎI</a:t>
                      </a:r>
                      <a:endParaRPr lang="vi-VN" b="1" dirty="0">
                        <a:solidFill>
                          <a:schemeClr val="tx1"/>
                        </a:solidFill>
                      </a:endParaRPr>
                    </a:p>
                  </a:txBody>
                  <a:tcPr>
                    <a:solidFill>
                      <a:schemeClr val="accent6">
                        <a:lumMod val="40000"/>
                        <a:lumOff val="60000"/>
                      </a:schemeClr>
                    </a:solidFill>
                  </a:tcPr>
                </a:tc>
                <a:tc>
                  <a:txBody>
                    <a:bodyPr/>
                    <a:lstStyle/>
                    <a:p>
                      <a:endParaRPr lang="en-US" dirty="0" smtClean="0"/>
                    </a:p>
                    <a:p>
                      <a:endParaRPr lang="vi-VN" dirty="0"/>
                    </a:p>
                  </a:txBody>
                  <a:tcPr>
                    <a:solidFill>
                      <a:schemeClr val="accent6">
                        <a:lumMod val="40000"/>
                        <a:lumOff val="60000"/>
                      </a:schemeClr>
                    </a:solidFill>
                  </a:tcPr>
                </a:tc>
                <a:tc>
                  <a:txBody>
                    <a:bodyPr/>
                    <a:lstStyle/>
                    <a:p>
                      <a:endParaRPr lang="vi-VN" dirty="0"/>
                    </a:p>
                  </a:txBody>
                  <a:tcPr>
                    <a:solidFill>
                      <a:schemeClr val="accent6">
                        <a:lumMod val="40000"/>
                        <a:lumOff val="60000"/>
                      </a:schemeClr>
                    </a:solidFill>
                  </a:tcPr>
                </a:tc>
                <a:tc>
                  <a:txBody>
                    <a:bodyPr/>
                    <a:lstStyle/>
                    <a:p>
                      <a:endParaRPr lang="vi-VN" dirty="0"/>
                    </a:p>
                  </a:txBody>
                  <a:tcPr>
                    <a:solidFill>
                      <a:schemeClr val="accent6">
                        <a:lumMod val="40000"/>
                        <a:lumOff val="60000"/>
                      </a:schemeClr>
                    </a:solidFill>
                  </a:tcPr>
                </a:tc>
                <a:tc>
                  <a:txBody>
                    <a:bodyPr/>
                    <a:lstStyle/>
                    <a:p>
                      <a:endParaRPr lang="vi-VN" dirty="0"/>
                    </a:p>
                  </a:txBody>
                  <a:tcPr>
                    <a:solidFill>
                      <a:schemeClr val="accent6">
                        <a:lumMod val="40000"/>
                        <a:lumOff val="60000"/>
                      </a:schemeClr>
                    </a:solidFill>
                  </a:tcPr>
                </a:tc>
              </a:tr>
              <a:tr h="370840">
                <a:tc>
                  <a:txBody>
                    <a:bodyPr/>
                    <a:lstStyle/>
                    <a:p>
                      <a:r>
                        <a:rPr lang="en-US" b="1" dirty="0" smtClean="0">
                          <a:solidFill>
                            <a:schemeClr val="tx1"/>
                          </a:solidFill>
                        </a:rPr>
                        <a:t>            DẤU</a:t>
                      </a:r>
                    </a:p>
                    <a:p>
                      <a:r>
                        <a:rPr lang="en-US" b="1" baseline="0" dirty="0" smtClean="0">
                          <a:solidFill>
                            <a:schemeClr val="tx1"/>
                          </a:solidFill>
                        </a:rPr>
                        <a:t> CHẤM THAN</a:t>
                      </a:r>
                      <a:endParaRPr lang="vi-VN" b="1" dirty="0">
                        <a:solidFill>
                          <a:schemeClr val="tx1"/>
                        </a:solidFill>
                      </a:endParaRPr>
                    </a:p>
                  </a:txBody>
                  <a:tcPr>
                    <a:solidFill>
                      <a:srgbClr val="DCECCC"/>
                    </a:solidFill>
                  </a:tcPr>
                </a:tc>
                <a:tc>
                  <a:txBody>
                    <a:bodyPr/>
                    <a:lstStyle/>
                    <a:p>
                      <a:endParaRPr lang="vi-VN" dirty="0"/>
                    </a:p>
                  </a:txBody>
                  <a:tcPr>
                    <a:solidFill>
                      <a:srgbClr val="DCECCC"/>
                    </a:solidFill>
                  </a:tcPr>
                </a:tc>
                <a:tc>
                  <a:txBody>
                    <a:bodyPr/>
                    <a:lstStyle/>
                    <a:p>
                      <a:endParaRPr lang="vi-VN" dirty="0"/>
                    </a:p>
                  </a:txBody>
                  <a:tcPr>
                    <a:solidFill>
                      <a:srgbClr val="DCECCC"/>
                    </a:solidFill>
                  </a:tcPr>
                </a:tc>
                <a:tc>
                  <a:txBody>
                    <a:bodyPr/>
                    <a:lstStyle/>
                    <a:p>
                      <a:endParaRPr lang="vi-VN" dirty="0"/>
                    </a:p>
                  </a:txBody>
                  <a:tcPr>
                    <a:solidFill>
                      <a:srgbClr val="DCECCC"/>
                    </a:solidFill>
                  </a:tcPr>
                </a:tc>
                <a:tc>
                  <a:txBody>
                    <a:bodyPr/>
                    <a:lstStyle/>
                    <a:p>
                      <a:endParaRPr lang="vi-VN" dirty="0"/>
                    </a:p>
                  </a:txBody>
                  <a:tcPr>
                    <a:solidFill>
                      <a:srgbClr val="DCECCC"/>
                    </a:solidFill>
                  </a:tcPr>
                </a:tc>
              </a:tr>
            </a:tbl>
          </a:graphicData>
        </a:graphic>
      </p:graphicFrame>
    </p:spTree>
    <p:extLst>
      <p:ext uri="{BB962C8B-B14F-4D97-AF65-F5344CB8AC3E}">
        <p14:creationId xmlns:p14="http://schemas.microsoft.com/office/powerpoint/2010/main" val="3934222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96636" y="685800"/>
            <a:ext cx="7696200" cy="1384995"/>
          </a:xfrm>
          <a:prstGeom prst="rect">
            <a:avLst/>
          </a:prstGeom>
          <a:noFill/>
        </p:spPr>
        <p:txBody>
          <a:bodyPr wrap="square" rtlCol="0">
            <a:spAutoFit/>
          </a:bodyPr>
          <a:lstStyle/>
          <a:p>
            <a:pPr algn="ctr"/>
            <a:r>
              <a:rPr lang="en-US" sz="2800" b="1" dirty="0" smtClean="0">
                <a:solidFill>
                  <a:srgbClr val="FF0000"/>
                </a:solidFill>
              </a:rPr>
              <a:t>   Điền nhanh dấu x vào ô trống em cho là đúng</a:t>
            </a:r>
          </a:p>
          <a:p>
            <a:pPr algn="ctr"/>
            <a:r>
              <a:rPr lang="en-US" sz="2800" b="1" dirty="0" smtClean="0">
                <a:solidFill>
                  <a:srgbClr val="FF0000"/>
                </a:solidFill>
              </a:rPr>
              <a:t>Chọn dấu câu kết thúc các kiểu câu sau </a:t>
            </a:r>
          </a:p>
          <a:p>
            <a:pPr algn="ctr"/>
            <a:r>
              <a:rPr lang="en-US" sz="2800" b="1" dirty="0" smtClean="0">
                <a:solidFill>
                  <a:srgbClr val="FF0000"/>
                </a:solidFill>
              </a:rPr>
              <a:t>(kể cả trường  hợp đặc biệt) </a:t>
            </a:r>
            <a:endParaRPr lang="vi-VN" sz="2800" b="1" dirty="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819800805"/>
              </p:ext>
            </p:extLst>
          </p:nvPr>
        </p:nvGraphicFramePr>
        <p:xfrm>
          <a:off x="1143000" y="2362200"/>
          <a:ext cx="7564583" cy="2560320"/>
        </p:xfrm>
        <a:graphic>
          <a:graphicData uri="http://schemas.openxmlformats.org/drawingml/2006/table">
            <a:tbl>
              <a:tblPr firstRow="1" bandRow="1">
                <a:tableStyleId>{5C22544A-7EE6-4342-B048-85BDC9FD1C3A}</a:tableStyleId>
              </a:tblPr>
              <a:tblGrid>
                <a:gridCol w="2216701"/>
                <a:gridCol w="1385481"/>
                <a:gridCol w="1447800"/>
                <a:gridCol w="1295400"/>
                <a:gridCol w="1219201"/>
              </a:tblGrid>
              <a:tr h="370840">
                <a:tc>
                  <a:txBody>
                    <a:bodyPr/>
                    <a:lstStyle/>
                    <a:p>
                      <a:r>
                        <a:rPr lang="en-US" dirty="0" smtClean="0">
                          <a:solidFill>
                            <a:schemeClr val="tx1"/>
                          </a:solidFill>
                        </a:rPr>
                        <a:t>   DẤU</a:t>
                      </a:r>
                      <a:r>
                        <a:rPr lang="en-US" baseline="0" dirty="0" smtClean="0">
                          <a:solidFill>
                            <a:schemeClr val="tx1"/>
                          </a:solidFill>
                        </a:rPr>
                        <a:t> CÂU</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TRẦN THUẬT </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NGHI VẤN</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CẢM THÁN</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CẦU KHIẾN</a:t>
                      </a:r>
                      <a:endParaRPr lang="vi-VN" dirty="0">
                        <a:solidFill>
                          <a:schemeClr val="tx1"/>
                        </a:solidFill>
                      </a:endParaRPr>
                    </a:p>
                  </a:txBody>
                  <a:tcPr>
                    <a:solidFill>
                      <a:schemeClr val="accent6">
                        <a:lumMod val="60000"/>
                        <a:lumOff val="40000"/>
                      </a:schemeClr>
                    </a:solidFill>
                  </a:tcPr>
                </a:tc>
              </a:tr>
              <a:tr h="370840">
                <a:tc>
                  <a:txBody>
                    <a:bodyPr/>
                    <a:lstStyle/>
                    <a:p>
                      <a:r>
                        <a:rPr lang="en-US" b="1" dirty="0" smtClean="0">
                          <a:solidFill>
                            <a:schemeClr val="tx1"/>
                          </a:solidFill>
                        </a:rPr>
                        <a:t>DẤU</a:t>
                      </a:r>
                      <a:r>
                        <a:rPr lang="en-US" b="1" baseline="0" dirty="0" smtClean="0">
                          <a:solidFill>
                            <a:schemeClr val="tx1"/>
                          </a:solidFill>
                        </a:rPr>
                        <a:t> CHẤM</a:t>
                      </a:r>
                      <a:endParaRPr lang="vi-VN" b="1" dirty="0">
                        <a:solidFill>
                          <a:schemeClr val="tx1"/>
                        </a:solidFill>
                      </a:endParaRPr>
                    </a:p>
                  </a:txBody>
                  <a:tcPr>
                    <a:solidFill>
                      <a:schemeClr val="accent3">
                        <a:lumMod val="60000"/>
                        <a:lumOff val="40000"/>
                      </a:schemeClr>
                    </a:solidFill>
                  </a:tcPr>
                </a:tc>
                <a:tc>
                  <a:txBody>
                    <a:bodyPr/>
                    <a:lstStyle/>
                    <a:p>
                      <a:r>
                        <a:rPr lang="en-US" dirty="0" smtClean="0"/>
                        <a:t>X</a:t>
                      </a:r>
                    </a:p>
                    <a:p>
                      <a:endParaRPr lang="vi-VN" dirty="0"/>
                    </a:p>
                  </a:txBody>
                  <a:tcPr>
                    <a:solidFill>
                      <a:schemeClr val="accent3">
                        <a:lumMod val="60000"/>
                        <a:lumOff val="40000"/>
                      </a:schemeClr>
                    </a:solidFill>
                  </a:tcPr>
                </a:tc>
                <a:tc>
                  <a:txBody>
                    <a:bodyPr/>
                    <a:lstStyle/>
                    <a:p>
                      <a:endParaRPr lang="vi-VN" dirty="0"/>
                    </a:p>
                  </a:txBody>
                  <a:tcPr>
                    <a:solidFill>
                      <a:schemeClr val="accent3">
                        <a:lumMod val="60000"/>
                        <a:lumOff val="40000"/>
                      </a:schemeClr>
                    </a:solidFill>
                  </a:tcPr>
                </a:tc>
                <a:tc>
                  <a:txBody>
                    <a:bodyPr/>
                    <a:lstStyle/>
                    <a:p>
                      <a:endParaRPr lang="vi-VN" dirty="0"/>
                    </a:p>
                  </a:txBody>
                  <a:tcPr>
                    <a:solidFill>
                      <a:schemeClr val="accent3">
                        <a:lumMod val="60000"/>
                        <a:lumOff val="40000"/>
                      </a:schemeClr>
                    </a:solidFill>
                  </a:tcPr>
                </a:tc>
                <a:tc>
                  <a:txBody>
                    <a:bodyPr/>
                    <a:lstStyle/>
                    <a:p>
                      <a:r>
                        <a:rPr lang="en-US" dirty="0" smtClean="0"/>
                        <a:t>X</a:t>
                      </a:r>
                      <a:endParaRPr lang="vi-VN" dirty="0"/>
                    </a:p>
                  </a:txBody>
                  <a:tcPr>
                    <a:solidFill>
                      <a:schemeClr val="accent3">
                        <a:lumMod val="60000"/>
                        <a:lumOff val="40000"/>
                      </a:schemeClr>
                    </a:solidFill>
                  </a:tcPr>
                </a:tc>
              </a:tr>
              <a:tr h="370840">
                <a:tc>
                  <a:txBody>
                    <a:bodyPr/>
                    <a:lstStyle/>
                    <a:p>
                      <a:r>
                        <a:rPr lang="en-US" b="1" dirty="0" smtClean="0">
                          <a:solidFill>
                            <a:schemeClr val="tx1"/>
                          </a:solidFill>
                        </a:rPr>
                        <a:t>DẤU</a:t>
                      </a:r>
                      <a:r>
                        <a:rPr lang="en-US" b="1" baseline="0" dirty="0" smtClean="0">
                          <a:solidFill>
                            <a:schemeClr val="tx1"/>
                          </a:solidFill>
                        </a:rPr>
                        <a:t> CHẤM HỎI</a:t>
                      </a:r>
                      <a:endParaRPr lang="vi-VN" b="1" dirty="0">
                        <a:solidFill>
                          <a:schemeClr val="tx1"/>
                        </a:solidFill>
                      </a:endParaRPr>
                    </a:p>
                  </a:txBody>
                  <a:tcPr>
                    <a:solidFill>
                      <a:schemeClr val="accent6">
                        <a:lumMod val="40000"/>
                        <a:lumOff val="60000"/>
                      </a:schemeClr>
                    </a:solidFill>
                  </a:tcPr>
                </a:tc>
                <a:tc>
                  <a:txBody>
                    <a:bodyPr/>
                    <a:lstStyle/>
                    <a:p>
                      <a:endParaRPr lang="en-US" dirty="0" smtClean="0"/>
                    </a:p>
                    <a:p>
                      <a:endParaRPr lang="vi-VN" dirty="0"/>
                    </a:p>
                  </a:txBody>
                  <a:tcPr>
                    <a:solidFill>
                      <a:schemeClr val="accent6">
                        <a:lumMod val="40000"/>
                        <a:lumOff val="60000"/>
                      </a:schemeClr>
                    </a:solidFill>
                  </a:tcPr>
                </a:tc>
                <a:tc>
                  <a:txBody>
                    <a:bodyPr/>
                    <a:lstStyle/>
                    <a:p>
                      <a:r>
                        <a:rPr lang="en-US" dirty="0" smtClean="0"/>
                        <a:t>X</a:t>
                      </a:r>
                      <a:endParaRPr lang="vi-VN" dirty="0"/>
                    </a:p>
                  </a:txBody>
                  <a:tcPr>
                    <a:solidFill>
                      <a:schemeClr val="accent6">
                        <a:lumMod val="40000"/>
                        <a:lumOff val="60000"/>
                      </a:schemeClr>
                    </a:solidFill>
                  </a:tcPr>
                </a:tc>
                <a:tc>
                  <a:txBody>
                    <a:bodyPr/>
                    <a:lstStyle/>
                    <a:p>
                      <a:endParaRPr lang="vi-VN" dirty="0"/>
                    </a:p>
                  </a:txBody>
                  <a:tcPr>
                    <a:solidFill>
                      <a:schemeClr val="accent6">
                        <a:lumMod val="40000"/>
                        <a:lumOff val="60000"/>
                      </a:schemeClr>
                    </a:solidFill>
                  </a:tcPr>
                </a:tc>
                <a:tc>
                  <a:txBody>
                    <a:bodyPr/>
                    <a:lstStyle/>
                    <a:p>
                      <a:endParaRPr lang="vi-VN" dirty="0"/>
                    </a:p>
                  </a:txBody>
                  <a:tcPr>
                    <a:solidFill>
                      <a:schemeClr val="accent6">
                        <a:lumMod val="40000"/>
                        <a:lumOff val="60000"/>
                      </a:schemeClr>
                    </a:solidFill>
                  </a:tcPr>
                </a:tc>
              </a:tr>
              <a:tr h="370840">
                <a:tc>
                  <a:txBody>
                    <a:bodyPr/>
                    <a:lstStyle/>
                    <a:p>
                      <a:r>
                        <a:rPr lang="en-US" b="1" dirty="0" smtClean="0">
                          <a:solidFill>
                            <a:schemeClr val="tx1"/>
                          </a:solidFill>
                        </a:rPr>
                        <a:t>            DẤU</a:t>
                      </a:r>
                    </a:p>
                    <a:p>
                      <a:r>
                        <a:rPr lang="en-US" b="1" baseline="0" dirty="0" smtClean="0">
                          <a:solidFill>
                            <a:schemeClr val="tx1"/>
                          </a:solidFill>
                        </a:rPr>
                        <a:t> CHẤM THAN</a:t>
                      </a:r>
                      <a:endParaRPr lang="vi-VN" b="1" dirty="0">
                        <a:solidFill>
                          <a:schemeClr val="tx1"/>
                        </a:solidFill>
                      </a:endParaRPr>
                    </a:p>
                  </a:txBody>
                  <a:tcPr>
                    <a:solidFill>
                      <a:srgbClr val="DCECCC"/>
                    </a:solidFill>
                  </a:tcPr>
                </a:tc>
                <a:tc>
                  <a:txBody>
                    <a:bodyPr/>
                    <a:lstStyle/>
                    <a:p>
                      <a:endParaRPr lang="vi-VN" dirty="0"/>
                    </a:p>
                  </a:txBody>
                  <a:tcPr>
                    <a:solidFill>
                      <a:srgbClr val="DCECCC"/>
                    </a:solidFill>
                  </a:tcPr>
                </a:tc>
                <a:tc>
                  <a:txBody>
                    <a:bodyPr/>
                    <a:lstStyle/>
                    <a:p>
                      <a:endParaRPr lang="vi-VN" dirty="0"/>
                    </a:p>
                  </a:txBody>
                  <a:tcPr>
                    <a:solidFill>
                      <a:srgbClr val="DCECCC"/>
                    </a:solidFill>
                  </a:tcPr>
                </a:tc>
                <a:tc>
                  <a:txBody>
                    <a:bodyPr/>
                    <a:lstStyle/>
                    <a:p>
                      <a:r>
                        <a:rPr lang="en-US" dirty="0" smtClean="0"/>
                        <a:t>X</a:t>
                      </a:r>
                      <a:endParaRPr lang="vi-VN" dirty="0"/>
                    </a:p>
                  </a:txBody>
                  <a:tcPr>
                    <a:solidFill>
                      <a:srgbClr val="DCECCC"/>
                    </a:solidFill>
                  </a:tcPr>
                </a:tc>
                <a:tc>
                  <a:txBody>
                    <a:bodyPr/>
                    <a:lstStyle/>
                    <a:p>
                      <a:r>
                        <a:rPr lang="en-US" dirty="0" smtClean="0"/>
                        <a:t>X</a:t>
                      </a:r>
                      <a:endParaRPr lang="vi-VN" dirty="0"/>
                    </a:p>
                  </a:txBody>
                  <a:tcPr>
                    <a:solidFill>
                      <a:srgbClr val="DCECCC"/>
                    </a:solidFill>
                  </a:tcPr>
                </a:tc>
              </a:tr>
            </a:tbl>
          </a:graphicData>
        </a:graphic>
      </p:graphicFrame>
    </p:spTree>
    <p:extLst>
      <p:ext uri="{BB962C8B-B14F-4D97-AF65-F5344CB8AC3E}">
        <p14:creationId xmlns:p14="http://schemas.microsoft.com/office/powerpoint/2010/main" val="3402707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57200" y="762000"/>
            <a:ext cx="8305800" cy="5410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GHI NHỚ</a:t>
            </a:r>
          </a:p>
          <a:p>
            <a:pPr algn="ctr"/>
            <a:r>
              <a:rPr lang="en-US" sz="2800" b="1" dirty="0" smtClean="0">
                <a:solidFill>
                  <a:schemeClr val="tx1"/>
                </a:solidFill>
              </a:rPr>
              <a:t>-   </a:t>
            </a:r>
            <a:r>
              <a:rPr lang="en-US" sz="2800" b="1" dirty="0">
                <a:solidFill>
                  <a:schemeClr val="tx1"/>
                </a:solidFill>
              </a:rPr>
              <a:t>Thông thường, </a:t>
            </a:r>
            <a:r>
              <a:rPr lang="en-US" sz="2800" b="1" dirty="0">
                <a:solidFill>
                  <a:srgbClr val="FF0000"/>
                </a:solidFill>
              </a:rPr>
              <a:t>dấu chấm </a:t>
            </a:r>
            <a:r>
              <a:rPr lang="en-US" sz="2800" b="1" dirty="0">
                <a:solidFill>
                  <a:schemeClr val="tx1"/>
                </a:solidFill>
              </a:rPr>
              <a:t>được đặt ở cuối câu trần thuật , </a:t>
            </a:r>
            <a:r>
              <a:rPr lang="en-US" sz="2800" b="1" dirty="0">
                <a:solidFill>
                  <a:srgbClr val="FF0000"/>
                </a:solidFill>
              </a:rPr>
              <a:t>dấu chấm hỏi </a:t>
            </a:r>
            <a:r>
              <a:rPr lang="en-US" sz="2800" b="1" dirty="0">
                <a:solidFill>
                  <a:schemeClr val="tx1"/>
                </a:solidFill>
              </a:rPr>
              <a:t>đặt cuối câu nghi vấn  và </a:t>
            </a:r>
            <a:r>
              <a:rPr lang="en-US" sz="2800" b="1" dirty="0">
                <a:solidFill>
                  <a:srgbClr val="FF0000"/>
                </a:solidFill>
              </a:rPr>
              <a:t>dấu chấm than </a:t>
            </a:r>
            <a:r>
              <a:rPr lang="en-US" sz="2800" b="1" dirty="0">
                <a:solidFill>
                  <a:schemeClr val="tx1"/>
                </a:solidFill>
              </a:rPr>
              <a:t>đặt cuối câu cầu khiến, câu cảm thán. </a:t>
            </a:r>
          </a:p>
          <a:p>
            <a:pPr algn="ctr"/>
            <a:r>
              <a:rPr lang="en-US" sz="2800" b="1" dirty="0" smtClean="0">
                <a:solidFill>
                  <a:schemeClr val="tx1"/>
                </a:solidFill>
              </a:rPr>
              <a:t>-   Tuy </a:t>
            </a:r>
            <a:r>
              <a:rPr lang="en-US" sz="2800" b="1" dirty="0">
                <a:solidFill>
                  <a:schemeClr val="tx1"/>
                </a:solidFill>
              </a:rPr>
              <a:t>vậy, cũng có lúc người ta dùng </a:t>
            </a:r>
            <a:r>
              <a:rPr lang="en-US" sz="2800" b="1" dirty="0">
                <a:solidFill>
                  <a:srgbClr val="FF0000"/>
                </a:solidFill>
              </a:rPr>
              <a:t>dấu chấm </a:t>
            </a:r>
            <a:r>
              <a:rPr lang="en-US" sz="2800" b="1" dirty="0">
                <a:solidFill>
                  <a:schemeClr val="tx1"/>
                </a:solidFill>
              </a:rPr>
              <a:t>ở cuối câu cầu khiến và đặt các </a:t>
            </a:r>
            <a:r>
              <a:rPr lang="en-US" sz="2800" b="1" dirty="0">
                <a:solidFill>
                  <a:srgbClr val="FF0000"/>
                </a:solidFill>
              </a:rPr>
              <a:t>dấu chấm hỏi, dấu chấm than</a:t>
            </a:r>
            <a:r>
              <a:rPr lang="en-US" sz="2800" b="1" dirty="0">
                <a:solidFill>
                  <a:schemeClr val="tx1"/>
                </a:solidFill>
              </a:rPr>
              <a:t> trong ngoặc đơn vào sau một ý hay một từ ngữ nhất định để biểu thị thái độ nghi ngờ hoặc châm biếm đối với ý đó hay nội dung của từ ngữ đó.</a:t>
            </a:r>
            <a:endParaRPr lang="vi-VN" sz="2800" b="1" dirty="0">
              <a:solidFill>
                <a:schemeClr val="tx1"/>
              </a:solidFill>
            </a:endParaRPr>
          </a:p>
        </p:txBody>
      </p:sp>
    </p:spTree>
    <p:extLst>
      <p:ext uri="{BB962C8B-B14F-4D97-AF65-F5344CB8AC3E}">
        <p14:creationId xmlns:p14="http://schemas.microsoft.com/office/powerpoint/2010/main" val="30272407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b3a549dcc12e73891e84941266a70bea6d54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1857</Words>
  <Application>Microsoft Office PowerPoint</Application>
  <PresentationFormat>On-screen Show (4:3)</PresentationFormat>
  <Paragraphs>194</Paragraphs>
  <Slides>29</Slides>
  <Notes>2</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Admin</cp:lastModifiedBy>
  <cp:revision>70</cp:revision>
  <dcterms:created xsi:type="dcterms:W3CDTF">2006-08-16T00:00:00Z</dcterms:created>
  <dcterms:modified xsi:type="dcterms:W3CDTF">2017-06-10T08:35:48Z</dcterms:modified>
</cp:coreProperties>
</file>